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43"/>
  </p:notesMasterIdLst>
  <p:sldIdLst>
    <p:sldId id="256" r:id="rId2"/>
    <p:sldId id="257" r:id="rId3"/>
    <p:sldId id="297" r:id="rId4"/>
    <p:sldId id="299" r:id="rId5"/>
    <p:sldId id="293" r:id="rId6"/>
    <p:sldId id="295" r:id="rId7"/>
    <p:sldId id="273" r:id="rId8"/>
    <p:sldId id="296" r:id="rId9"/>
    <p:sldId id="285" r:id="rId10"/>
    <p:sldId id="286" r:id="rId11"/>
    <p:sldId id="300" r:id="rId12"/>
    <p:sldId id="287" r:id="rId13"/>
    <p:sldId id="289" r:id="rId14"/>
    <p:sldId id="290" r:id="rId15"/>
    <p:sldId id="291" r:id="rId16"/>
    <p:sldId id="292" r:id="rId17"/>
    <p:sldId id="303" r:id="rId18"/>
    <p:sldId id="304" r:id="rId19"/>
    <p:sldId id="312" r:id="rId20"/>
    <p:sldId id="320" r:id="rId21"/>
    <p:sldId id="270" r:id="rId22"/>
    <p:sldId id="282" r:id="rId23"/>
    <p:sldId id="331" r:id="rId24"/>
    <p:sldId id="332" r:id="rId25"/>
    <p:sldId id="333" r:id="rId26"/>
    <p:sldId id="334" r:id="rId27"/>
    <p:sldId id="281" r:id="rId28"/>
    <p:sldId id="335" r:id="rId29"/>
    <p:sldId id="283" r:id="rId30"/>
    <p:sldId id="340" r:id="rId31"/>
    <p:sldId id="341" r:id="rId32"/>
    <p:sldId id="342" r:id="rId33"/>
    <p:sldId id="343" r:id="rId34"/>
    <p:sldId id="344" r:id="rId35"/>
    <p:sldId id="321" r:id="rId36"/>
    <p:sldId id="322" r:id="rId37"/>
    <p:sldId id="327" r:id="rId38"/>
    <p:sldId id="328" r:id="rId39"/>
    <p:sldId id="330" r:id="rId40"/>
    <p:sldId id="339" r:id="rId41"/>
    <p:sldId id="272"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79"/>
    <p:restoredTop sz="75804" autoAdjust="0"/>
  </p:normalViewPr>
  <p:slideViewPr>
    <p:cSldViewPr>
      <p:cViewPr varScale="1">
        <p:scale>
          <a:sx n="67" d="100"/>
          <a:sy n="67" d="100"/>
        </p:scale>
        <p:origin x="20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65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B86B70C-D6CF-CB47-93B1-B4AD39F59DED}" type="datetimeFigureOut">
              <a:rPr lang="en-US"/>
              <a:pPr>
                <a:defRPr/>
              </a:pPr>
              <a:t>3/3/2019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79D5FEAC-A9E2-2443-9422-4824B204F8AC}" type="slidenum">
              <a:rPr lang="en-US"/>
              <a:pPr>
                <a:defRPr/>
              </a:pPr>
              <a:t>‹#›</a:t>
            </a:fld>
            <a:endParaRPr lang="en-US"/>
          </a:p>
        </p:txBody>
      </p:sp>
    </p:spTree>
    <p:extLst>
      <p:ext uri="{BB962C8B-B14F-4D97-AF65-F5344CB8AC3E}">
        <p14:creationId xmlns:p14="http://schemas.microsoft.com/office/powerpoint/2010/main" val="518256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1</a:t>
            </a:fld>
            <a:endParaRPr lang="en-US"/>
          </a:p>
        </p:txBody>
      </p:sp>
    </p:spTree>
    <p:extLst>
      <p:ext uri="{BB962C8B-B14F-4D97-AF65-F5344CB8AC3E}">
        <p14:creationId xmlns:p14="http://schemas.microsoft.com/office/powerpoint/2010/main" val="105426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1:29-1:30</a:t>
            </a:r>
            <a:endParaRPr lang="en-US" dirty="0"/>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10</a:t>
            </a:fld>
            <a:endParaRPr lang="en-US"/>
          </a:p>
        </p:txBody>
      </p:sp>
    </p:spTree>
    <p:extLst>
      <p:ext uri="{BB962C8B-B14F-4D97-AF65-F5344CB8AC3E}">
        <p14:creationId xmlns:p14="http://schemas.microsoft.com/office/powerpoint/2010/main" val="1629923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1:30-1:31</a:t>
            </a:r>
          </a:p>
          <a:p>
            <a:endParaRPr lang="en-US" dirty="0" smtClean="0"/>
          </a:p>
          <a:p>
            <a:r>
              <a:rPr lang="en-US" dirty="0" smtClean="0"/>
              <a:t>I’m </a:t>
            </a:r>
            <a:r>
              <a:rPr lang="en-US" dirty="0"/>
              <a:t>going to review these components as they are factors in engaging parents and caregivers.</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11</a:t>
            </a:fld>
            <a:endParaRPr lang="en-US"/>
          </a:p>
        </p:txBody>
      </p:sp>
    </p:spTree>
    <p:extLst>
      <p:ext uri="{BB962C8B-B14F-4D97-AF65-F5344CB8AC3E}">
        <p14:creationId xmlns:p14="http://schemas.microsoft.com/office/powerpoint/2010/main" val="3467692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Times New Roman" charset="0"/>
              </a:rPr>
              <a:t>1:31-1:33</a:t>
            </a:r>
            <a:endParaRPr lang="en-US" altLang="en-US" dirty="0">
              <a:latin typeface="Times New Roman"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8335D0A9-65D7-E149-888F-1B178FFA7AFC}" type="slidenum">
              <a:rPr lang="en-US" altLang="en-US" sz="1200"/>
              <a:pPr/>
              <a:t>12</a:t>
            </a:fld>
            <a:endParaRPr lang="en-US" altLang="en-US" sz="1200"/>
          </a:p>
        </p:txBody>
      </p:sp>
    </p:spTree>
    <p:extLst>
      <p:ext uri="{BB962C8B-B14F-4D97-AF65-F5344CB8AC3E}">
        <p14:creationId xmlns:p14="http://schemas.microsoft.com/office/powerpoint/2010/main" val="201523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1:33-1:34</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13</a:t>
            </a:fld>
            <a:endParaRPr lang="en-US"/>
          </a:p>
        </p:txBody>
      </p:sp>
    </p:spTree>
    <p:extLst>
      <p:ext uri="{BB962C8B-B14F-4D97-AF65-F5344CB8AC3E}">
        <p14:creationId xmlns:p14="http://schemas.microsoft.com/office/powerpoint/2010/main" val="48599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Times New Roman" charset="0"/>
              </a:rPr>
              <a:t>1:34-1:35</a:t>
            </a:r>
          </a:p>
          <a:p>
            <a:pPr eaLnBrk="1" hangingPunct="1"/>
            <a:endParaRPr lang="en-US" altLang="en-US" dirty="0" smtClean="0">
              <a:latin typeface="Times New Roman" charset="0"/>
            </a:endParaRPr>
          </a:p>
          <a:p>
            <a:pPr eaLnBrk="1" hangingPunct="1"/>
            <a:r>
              <a:rPr lang="en-US" altLang="en-US" dirty="0" smtClean="0">
                <a:latin typeface="Times New Roman" charset="0"/>
              </a:rPr>
              <a:t>Preplanned </a:t>
            </a:r>
            <a:r>
              <a:rPr lang="en-US" altLang="en-US" dirty="0">
                <a:latin typeface="Times New Roman" charset="0"/>
              </a:rPr>
              <a:t>activity that the parent does with the child</a:t>
            </a:r>
          </a:p>
          <a:p>
            <a:pPr eaLnBrk="1" hangingPunct="1"/>
            <a:endParaRPr lang="en-US" altLang="en-US" dirty="0">
              <a:latin typeface="Times New Roman" charset="0"/>
            </a:endParaRPr>
          </a:p>
          <a:p>
            <a:pPr eaLnBrk="1" hangingPunct="1"/>
            <a:r>
              <a:rPr lang="en-US" altLang="en-US" dirty="0">
                <a:latin typeface="Times New Roman" charset="0"/>
              </a:rPr>
              <a:t>Use toys and objects from their home</a:t>
            </a:r>
          </a:p>
          <a:p>
            <a:pPr eaLnBrk="1" hangingPunct="1"/>
            <a:endParaRPr lang="en-US" altLang="en-US" dirty="0">
              <a:latin typeface="Times New Roman" charset="0"/>
            </a:endParaRPr>
          </a:p>
          <a:p>
            <a:pPr eaLnBrk="1" hangingPunct="1"/>
            <a:endParaRPr lang="en-US" altLang="en-US" dirty="0">
              <a:latin typeface="Times New Roman" charset="0"/>
            </a:endParaRPr>
          </a:p>
          <a:p>
            <a:pPr eaLnBrk="1" hangingPunct="1"/>
            <a:r>
              <a:rPr lang="en-US" altLang="en-US" dirty="0">
                <a:latin typeface="Times New Roman" charset="0"/>
              </a:rPr>
              <a:t>Parents need to be encouraged and reinforced  for what they are doing correctly</a:t>
            </a:r>
          </a:p>
          <a:p>
            <a:pPr eaLnBrk="1" hangingPunct="1"/>
            <a:endParaRPr lang="en-US" altLang="en-US" dirty="0">
              <a:latin typeface="Times New Roman" charset="0"/>
            </a:endParaRPr>
          </a:p>
          <a:p>
            <a:pPr eaLnBrk="1" hangingPunct="1"/>
            <a:r>
              <a:rPr lang="en-US" altLang="en-US" dirty="0">
                <a:latin typeface="Times New Roman" charset="0"/>
              </a:rPr>
              <a:t>Parents need to be guided and coached to model, label, expand and pick appropriate activities</a:t>
            </a:r>
          </a:p>
          <a:p>
            <a:pPr eaLnBrk="1" hangingPunct="1"/>
            <a:endParaRPr lang="en-US" altLang="en-US" dirty="0">
              <a:latin typeface="Times New Roman" charset="0"/>
            </a:endParaRPr>
          </a:p>
          <a:p>
            <a:pPr eaLnBrk="1" hangingPunct="1"/>
            <a:r>
              <a:rPr lang="en-US" altLang="en-US" dirty="0">
                <a:latin typeface="Times New Roman" charset="0"/>
              </a:rPr>
              <a:t>Part of the job as an early interventionist is to give information to parents about why you do what you do, be sure to leave time for that explanation</a:t>
            </a:r>
          </a:p>
          <a:p>
            <a:pPr eaLnBrk="1" hangingPunct="1"/>
            <a:endParaRPr lang="en-US" altLang="en-US" dirty="0">
              <a:latin typeface="Times New Roman" charset="0"/>
            </a:endParaRPr>
          </a:p>
          <a:p>
            <a:pPr eaLnBrk="1" hangingPunct="1"/>
            <a:endParaRPr lang="en-US" altLang="en-US" u="sng" dirty="0">
              <a:latin typeface="Times New Roman"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7148487A-3014-FE46-820C-FD2D4CE32AEE}" type="slidenum">
              <a:rPr lang="en-US" altLang="en-US" sz="1200"/>
              <a:pPr/>
              <a:t>14</a:t>
            </a:fld>
            <a:endParaRPr lang="en-US" altLang="en-US" sz="1200"/>
          </a:p>
        </p:txBody>
      </p:sp>
    </p:spTree>
    <p:extLst>
      <p:ext uri="{BB962C8B-B14F-4D97-AF65-F5344CB8AC3E}">
        <p14:creationId xmlns:p14="http://schemas.microsoft.com/office/powerpoint/2010/main" val="430038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1:39-1:40</a:t>
            </a:r>
          </a:p>
          <a:p>
            <a:endParaRPr lang="en-US" altLang="en-US" dirty="0" smtClean="0"/>
          </a:p>
          <a:p>
            <a:r>
              <a:rPr lang="en-US" altLang="en-US" dirty="0" smtClean="0"/>
              <a:t>What </a:t>
            </a:r>
            <a:r>
              <a:rPr lang="en-US" altLang="en-US" dirty="0"/>
              <a:t>would you like to do more of, less of, etc.</a:t>
            </a: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096D9147-1EB4-ED48-A599-7FE41621D812}" type="slidenum">
              <a:rPr lang="en-US" altLang="en-US" sz="1200"/>
              <a:pPr/>
              <a:t>15</a:t>
            </a:fld>
            <a:endParaRPr lang="en-US" altLang="en-US" sz="1200"/>
          </a:p>
        </p:txBody>
      </p:sp>
    </p:spTree>
    <p:extLst>
      <p:ext uri="{BB962C8B-B14F-4D97-AF65-F5344CB8AC3E}">
        <p14:creationId xmlns:p14="http://schemas.microsoft.com/office/powerpoint/2010/main" val="1382984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1:40-1:42</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16</a:t>
            </a:fld>
            <a:endParaRPr lang="en-US"/>
          </a:p>
        </p:txBody>
      </p:sp>
    </p:spTree>
    <p:extLst>
      <p:ext uri="{BB962C8B-B14F-4D97-AF65-F5344CB8AC3E}">
        <p14:creationId xmlns:p14="http://schemas.microsoft.com/office/powerpoint/2010/main" val="543854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1:42-1:43</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learn more about the parent perspective </a:t>
            </a:r>
            <a:r>
              <a:rPr lang="en-US" sz="1200" kern="1200" dirty="0" smtClean="0">
                <a:solidFill>
                  <a:schemeClr val="tx1"/>
                </a:solidFill>
                <a:effectLst/>
                <a:latin typeface="+mn-lt"/>
                <a:ea typeface="+mn-ea"/>
                <a:cs typeface="+mn-cs"/>
              </a:rPr>
              <a:t>I </a:t>
            </a:r>
            <a:r>
              <a:rPr lang="en-US" sz="1200" kern="1200" dirty="0">
                <a:solidFill>
                  <a:schemeClr val="tx1"/>
                </a:solidFill>
                <a:effectLst/>
                <a:latin typeface="+mn-lt"/>
                <a:ea typeface="+mn-ea"/>
                <a:cs typeface="+mn-cs"/>
              </a:rPr>
              <a:t>asked three parents to answer a series of questions.</a:t>
            </a:r>
          </a:p>
          <a:p>
            <a:pPr lvl="0"/>
            <a:r>
              <a:rPr lang="en-US" sz="1200" kern="1200" dirty="0">
                <a:solidFill>
                  <a:schemeClr val="tx1"/>
                </a:solidFill>
                <a:effectLst/>
                <a:latin typeface="+mn-lt"/>
                <a:ea typeface="+mn-ea"/>
                <a:cs typeface="+mn-cs"/>
              </a:rPr>
              <a:t>We will hear their responses today and talk about them.</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17</a:t>
            </a:fld>
            <a:endParaRPr lang="en-US"/>
          </a:p>
        </p:txBody>
      </p:sp>
    </p:spTree>
    <p:extLst>
      <p:ext uri="{BB962C8B-B14F-4D97-AF65-F5344CB8AC3E}">
        <p14:creationId xmlns:p14="http://schemas.microsoft.com/office/powerpoint/2010/main" val="3001810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1:43-1:44</a:t>
            </a:r>
          </a:p>
          <a:p>
            <a:endParaRPr lang="en-US" dirty="0" smtClean="0"/>
          </a:p>
          <a:p>
            <a:r>
              <a:rPr lang="en-US" dirty="0" smtClean="0"/>
              <a:t>To </a:t>
            </a:r>
            <a:r>
              <a:rPr lang="en-US" dirty="0"/>
              <a:t>help us better understand how, as providers, our interactions with a parent or family can influence our relationship, </a:t>
            </a:r>
          </a:p>
          <a:p>
            <a:r>
              <a:rPr lang="en-US" dirty="0"/>
              <a:t>I asked the questions “Did you have an EI provider with whom you felt comfortable and with whom you developed trust? </a:t>
            </a:r>
          </a:p>
          <a:p>
            <a:r>
              <a:rPr lang="en-US" dirty="0"/>
              <a:t>What did she do to make you feel comfortable and/or trust her?”</a:t>
            </a:r>
          </a:p>
          <a:p>
            <a:endParaRPr lang="en-US" dirty="0"/>
          </a:p>
          <a:p>
            <a:r>
              <a:rPr lang="en-US" dirty="0"/>
              <a:t>We’ll watch each of the parent’s responses one at a time, </a:t>
            </a:r>
          </a:p>
          <a:p>
            <a:r>
              <a:rPr lang="en-US" dirty="0"/>
              <a:t>and talk about what we learn from these parents.</a:t>
            </a:r>
          </a:p>
          <a:p>
            <a:endParaRPr lang="en-US" dirty="0"/>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18</a:t>
            </a:fld>
            <a:endParaRPr lang="en-US"/>
          </a:p>
        </p:txBody>
      </p:sp>
    </p:spTree>
    <p:extLst>
      <p:ext uri="{BB962C8B-B14F-4D97-AF65-F5344CB8AC3E}">
        <p14:creationId xmlns:p14="http://schemas.microsoft.com/office/powerpoint/2010/main" val="1624456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2:03-2:04</a:t>
            </a:r>
          </a:p>
          <a:p>
            <a:endParaRPr lang="en-US" dirty="0" smtClean="0"/>
          </a:p>
          <a:p>
            <a:r>
              <a:rPr lang="en-US" dirty="0" smtClean="0"/>
              <a:t>Now</a:t>
            </a:r>
            <a:r>
              <a:rPr lang="en-US" dirty="0"/>
              <a:t>, to help us better understand how, as providers, </a:t>
            </a:r>
            <a:endParaRPr lang="en-US" dirty="0" smtClean="0"/>
          </a:p>
          <a:p>
            <a:r>
              <a:rPr lang="en-US" dirty="0" smtClean="0"/>
              <a:t>our </a:t>
            </a:r>
            <a:r>
              <a:rPr lang="en-US" dirty="0"/>
              <a:t>interactions with a parent or family can influence our relationship, </a:t>
            </a:r>
          </a:p>
          <a:p>
            <a:r>
              <a:rPr lang="en-US" dirty="0"/>
              <a:t>I asked the question “Did you have an EI provider with whom you did not feel comfortable </a:t>
            </a:r>
            <a:endParaRPr lang="en-US" dirty="0" smtClean="0"/>
          </a:p>
          <a:p>
            <a:r>
              <a:rPr lang="en-US" dirty="0" smtClean="0"/>
              <a:t>and </a:t>
            </a:r>
            <a:r>
              <a:rPr lang="en-US" dirty="0"/>
              <a:t>with whom you did not develop trust? </a:t>
            </a:r>
          </a:p>
          <a:p>
            <a:r>
              <a:rPr lang="en-US" dirty="0"/>
              <a:t>What did she do to make you lack trust?”</a:t>
            </a:r>
          </a:p>
          <a:p>
            <a:endParaRPr lang="en-US" dirty="0"/>
          </a:p>
          <a:p>
            <a:r>
              <a:rPr lang="en-US" dirty="0"/>
              <a:t>Again, we’ll watch each of the parent’s responses one at a time.</a:t>
            </a:r>
          </a:p>
          <a:p>
            <a:r>
              <a:rPr lang="en-US" dirty="0"/>
              <a:t>Then, I’ll provide a prompt to help you think about each parent’s comments </a:t>
            </a:r>
          </a:p>
          <a:p>
            <a:r>
              <a:rPr lang="en-US" dirty="0"/>
              <a:t>and then after each video segment we’ll discuss your thoughts and feelings.</a:t>
            </a:r>
          </a:p>
          <a:p>
            <a:endParaRPr lang="en-US" dirty="0"/>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19</a:t>
            </a:fld>
            <a:endParaRPr lang="en-US"/>
          </a:p>
        </p:txBody>
      </p:sp>
    </p:spTree>
    <p:extLst>
      <p:ext uri="{BB962C8B-B14F-4D97-AF65-F5344CB8AC3E}">
        <p14:creationId xmlns:p14="http://schemas.microsoft.com/office/powerpoint/2010/main" val="378874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altLang="en-US" dirty="0" smtClean="0"/>
              <a:t>1:01</a:t>
            </a:r>
            <a:endParaRPr lang="en-US" altLang="en-US" dirty="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36D31527-9691-EC48-AC07-CC4D1E70B450}" type="slidenum">
              <a:rPr lang="en-US" altLang="en-US" sz="1200"/>
              <a:pPr/>
              <a:t>2</a:t>
            </a:fld>
            <a:endParaRPr lang="en-US" altLang="en-US" sz="1200"/>
          </a:p>
        </p:txBody>
      </p:sp>
    </p:spTree>
    <p:extLst>
      <p:ext uri="{BB962C8B-B14F-4D97-AF65-F5344CB8AC3E}">
        <p14:creationId xmlns:p14="http://schemas.microsoft.com/office/powerpoint/2010/main" val="150432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2:20-2:21</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we’re going to look at the parent perspective related to the concept of developing relationships.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20</a:t>
            </a:fld>
            <a:endParaRPr lang="en-US"/>
          </a:p>
        </p:txBody>
      </p:sp>
    </p:spTree>
    <p:extLst>
      <p:ext uri="{BB962C8B-B14F-4D97-AF65-F5344CB8AC3E}">
        <p14:creationId xmlns:p14="http://schemas.microsoft.com/office/powerpoint/2010/main" val="2632145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2:21-2:22</a:t>
            </a:r>
          </a:p>
          <a:p>
            <a:endParaRPr lang="en-US" altLang="en-US" dirty="0" smtClean="0"/>
          </a:p>
          <a:p>
            <a:r>
              <a:rPr lang="en-US" altLang="en-US" dirty="0" smtClean="0"/>
              <a:t>In looking at the work from my dissertation, four patterns appeared within the emerging theme of Establishing a Climate Conducive to Learning.</a:t>
            </a:r>
          </a:p>
          <a:p>
            <a:r>
              <a:rPr lang="en-US" altLang="en-US" dirty="0" smtClean="0"/>
              <a:t>They</a:t>
            </a:r>
            <a:r>
              <a:rPr lang="en-US" altLang="en-US" baseline="0" dirty="0" smtClean="0"/>
              <a:t> were:</a:t>
            </a:r>
          </a:p>
          <a:p>
            <a:endParaRPr lang="en-US" altLang="en-US" dirty="0" smtClean="0"/>
          </a:p>
          <a:p>
            <a:r>
              <a:rPr lang="en-US" altLang="en-US" dirty="0" smtClean="0"/>
              <a:t>-Establishing a relationship</a:t>
            </a:r>
          </a:p>
          <a:p>
            <a:endParaRPr lang="en-US" altLang="en-US" dirty="0" smtClean="0"/>
          </a:p>
          <a:p>
            <a:r>
              <a:rPr lang="en-US" altLang="en-US" dirty="0" smtClean="0"/>
              <a:t>-Building mutual respect</a:t>
            </a:r>
          </a:p>
          <a:p>
            <a:endParaRPr lang="en-US" altLang="en-US" dirty="0" smtClean="0"/>
          </a:p>
          <a:p>
            <a:r>
              <a:rPr lang="en-US" altLang="en-US" dirty="0" smtClean="0"/>
              <a:t>-Being non-judgmental</a:t>
            </a:r>
          </a:p>
          <a:p>
            <a:endParaRPr lang="en-US" altLang="en-US" dirty="0" smtClean="0"/>
          </a:p>
          <a:p>
            <a:r>
              <a:rPr lang="en-US" altLang="en-US" dirty="0" smtClean="0"/>
              <a:t>-Feeling supported</a:t>
            </a:r>
          </a:p>
          <a:p>
            <a:endParaRPr lang="en-US" altLang="en-US" dirty="0" smtClean="0"/>
          </a:p>
          <a:p>
            <a:r>
              <a:rPr lang="en-US" altLang="en-US" dirty="0" smtClean="0"/>
              <a:t>We’ll take some time now to look at some specific comments made by the caregivers</a:t>
            </a:r>
            <a:r>
              <a:rPr lang="en-US" altLang="en-US" baseline="0" dirty="0" smtClean="0"/>
              <a:t> </a:t>
            </a:r>
            <a:r>
              <a:rPr lang="en-US" altLang="en-US" dirty="0" smtClean="0"/>
              <a:t>related to these topics.</a:t>
            </a:r>
          </a:p>
          <a:p>
            <a:endParaRPr lang="en-US" altLang="en-US" dirty="0" smtClean="0"/>
          </a:p>
          <a:p>
            <a:r>
              <a:rPr lang="en-US" altLang="en-US" dirty="0" smtClean="0"/>
              <a:t>HOLD</a:t>
            </a:r>
          </a:p>
          <a:p>
            <a:pPr eaLnBrk="1" hangingPunct="1"/>
            <a:r>
              <a:rPr lang="en-US" altLang="en-US" sz="2400" dirty="0" smtClean="0"/>
              <a:t>Experiencing coaching</a:t>
            </a:r>
          </a:p>
          <a:p>
            <a:pPr lvl="1" eaLnBrk="1" hangingPunct="1"/>
            <a:r>
              <a:rPr lang="en-US" altLang="en-US" sz="2200" dirty="0" smtClean="0"/>
              <a:t>caregiver responsibility and accountability</a:t>
            </a:r>
          </a:p>
          <a:p>
            <a:pPr lvl="1" eaLnBrk="1" hangingPunct="1"/>
            <a:r>
              <a:rPr lang="en-US" altLang="en-US" sz="2200" dirty="0" smtClean="0"/>
              <a:t>collaboration</a:t>
            </a:r>
          </a:p>
          <a:p>
            <a:pPr lvl="1" eaLnBrk="1" hangingPunct="1"/>
            <a:r>
              <a:rPr lang="en-US" altLang="en-US" sz="2200" dirty="0" smtClean="0"/>
              <a:t>assessment of learning</a:t>
            </a:r>
          </a:p>
          <a:p>
            <a:pPr lvl="1" eaLnBrk="1" hangingPunct="1"/>
            <a:r>
              <a:rPr lang="en-US" altLang="en-US" sz="2200" dirty="0" smtClean="0"/>
              <a:t>benefits of real-time embedded coaching</a:t>
            </a:r>
          </a:p>
          <a:p>
            <a:pPr lvl="1" eaLnBrk="1" hangingPunct="1"/>
            <a:r>
              <a:rPr lang="en-US" altLang="en-US" sz="2200" dirty="0" smtClean="0"/>
              <a:t>challenges of real-time embedded coaching </a:t>
            </a:r>
          </a:p>
          <a:p>
            <a:endParaRPr lang="en-US" altLang="en-US" dirty="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084E064D-B3A4-D94F-9EB7-65F625B0CE2E}" type="slidenum">
              <a:rPr lang="en-US" altLang="en-US" sz="1200"/>
              <a:pPr/>
              <a:t>21</a:t>
            </a:fld>
            <a:endParaRPr lang="en-US" altLang="en-US" sz="1200"/>
          </a:p>
        </p:txBody>
      </p:sp>
    </p:spTree>
    <p:extLst>
      <p:ext uri="{BB962C8B-B14F-4D97-AF65-F5344CB8AC3E}">
        <p14:creationId xmlns:p14="http://schemas.microsoft.com/office/powerpoint/2010/main" val="850026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2:22-2:28</a:t>
            </a:r>
          </a:p>
          <a:p>
            <a:endParaRPr lang="en-US" b="1" dirty="0" smtClean="0"/>
          </a:p>
          <a:p>
            <a:r>
              <a:rPr lang="en-US" b="1" dirty="0" smtClean="0"/>
              <a:t>Establishing a relationship</a:t>
            </a:r>
          </a:p>
          <a:p>
            <a:endParaRPr lang="en-US" dirty="0" smtClean="0"/>
          </a:p>
          <a:p>
            <a:r>
              <a:rPr lang="en-US" dirty="0" smtClean="0"/>
              <a:t>This first comment we are going to discuss, is one related to the idea of “establishing a relationship.”</a:t>
            </a:r>
          </a:p>
          <a:p>
            <a:endParaRPr lang="en-US" dirty="0" smtClean="0"/>
          </a:p>
          <a:p>
            <a:r>
              <a:rPr lang="en-US" dirty="0" smtClean="0"/>
              <a:t>My experience engaging in parent support sessions and parent coaching, </a:t>
            </a:r>
          </a:p>
          <a:p>
            <a:r>
              <a:rPr lang="en-US" dirty="0" smtClean="0"/>
              <a:t>as well as my experience in teaching others how to implement real-time embedded coaching, </a:t>
            </a:r>
          </a:p>
          <a:p>
            <a:r>
              <a:rPr lang="en-US" dirty="0" smtClean="0"/>
              <a:t>have given me the impression that the quality of the relationship between the coach and </a:t>
            </a:r>
            <a:r>
              <a:rPr lang="en-US" dirty="0" err="1" smtClean="0"/>
              <a:t>coachee</a:t>
            </a:r>
            <a:r>
              <a:rPr lang="en-US" dirty="0" smtClean="0"/>
              <a:t> </a:t>
            </a:r>
          </a:p>
          <a:p>
            <a:r>
              <a:rPr lang="en-US" dirty="0" smtClean="0"/>
              <a:t>influences the </a:t>
            </a:r>
            <a:r>
              <a:rPr lang="en-US" dirty="0" err="1" smtClean="0"/>
              <a:t>coachee’s</a:t>
            </a:r>
            <a:r>
              <a:rPr lang="en-US" dirty="0" smtClean="0"/>
              <a:t> rate of learning and degree of satisfaction with the coaching experience.  </a:t>
            </a:r>
          </a:p>
          <a:p>
            <a:r>
              <a:rPr lang="en-US" dirty="0" smtClean="0"/>
              <a:t>Comments provided by the caregivers suggested the quality of the relationship between the teacher and the caregiver I</a:t>
            </a:r>
          </a:p>
          <a:p>
            <a:r>
              <a:rPr lang="en-US" dirty="0" err="1" smtClean="0"/>
              <a:t>nfluenced</a:t>
            </a:r>
            <a:r>
              <a:rPr lang="en-US" dirty="0" smtClean="0"/>
              <a:t> the caregiver’s degree of engagement in the coaching process and ultimately her learning.</a:t>
            </a:r>
          </a:p>
          <a:p>
            <a:endParaRPr lang="en-US" dirty="0" smtClean="0"/>
          </a:p>
          <a:p>
            <a:r>
              <a:rPr lang="en-US" dirty="0" smtClean="0"/>
              <a:t>It reads, (read the comment).</a:t>
            </a:r>
          </a:p>
          <a:p>
            <a:endParaRPr lang="en-US" dirty="0" smtClean="0"/>
          </a:p>
          <a:p>
            <a:r>
              <a:rPr lang="en-US" dirty="0" smtClean="0"/>
              <a:t>At this time, I’d like you to respond to this comment.</a:t>
            </a:r>
          </a:p>
          <a:p>
            <a:r>
              <a:rPr lang="en-US" dirty="0" smtClean="0"/>
              <a:t>Consider how this parent aligns developing a relationship with trust, </a:t>
            </a:r>
          </a:p>
          <a:p>
            <a:r>
              <a:rPr lang="en-US" dirty="0" smtClean="0"/>
              <a:t>and also how having a relationship relates to participating in parent support sessions, or coaching.</a:t>
            </a:r>
          </a:p>
          <a:p>
            <a:endParaRPr lang="en-US" dirty="0" smtClean="0"/>
          </a:p>
          <a:p>
            <a:r>
              <a:rPr lang="en-US" dirty="0" smtClean="0"/>
              <a:t>Ask</a:t>
            </a:r>
            <a:r>
              <a:rPr lang="en-US" baseline="0" dirty="0" smtClean="0"/>
              <a:t> for comments.</a:t>
            </a:r>
            <a:endParaRPr lang="en-US" dirty="0" smtClean="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22</a:t>
            </a:fld>
            <a:endParaRPr lang="en-US"/>
          </a:p>
        </p:txBody>
      </p:sp>
    </p:spTree>
    <p:extLst>
      <p:ext uri="{BB962C8B-B14F-4D97-AF65-F5344CB8AC3E}">
        <p14:creationId xmlns:p14="http://schemas.microsoft.com/office/powerpoint/2010/main" val="222131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2:28-2:32</a:t>
            </a:r>
          </a:p>
          <a:p>
            <a:endParaRPr lang="en-US" b="1" dirty="0" smtClean="0"/>
          </a:p>
          <a:p>
            <a:r>
              <a:rPr lang="en-US" b="1" dirty="0" smtClean="0"/>
              <a:t>Building mutual respect</a:t>
            </a:r>
          </a:p>
          <a:p>
            <a:endParaRPr lang="en-US" dirty="0" smtClean="0"/>
          </a:p>
          <a:p>
            <a:r>
              <a:rPr lang="en-US" dirty="0" smtClean="0"/>
              <a:t>Here’s another comment related to building mutual respect.</a:t>
            </a:r>
          </a:p>
          <a:p>
            <a:r>
              <a:rPr lang="en-US" dirty="0" smtClean="0"/>
              <a:t>READ the slide.</a:t>
            </a:r>
          </a:p>
          <a:p>
            <a:endParaRPr lang="en-US" dirty="0" smtClean="0"/>
          </a:p>
          <a:p>
            <a:r>
              <a:rPr lang="en-US" dirty="0" smtClean="0"/>
              <a:t>Doe</a:t>
            </a:r>
            <a:r>
              <a:rPr lang="en-US" baseline="0" dirty="0" smtClean="0"/>
              <a:t>s anyone have any comments </a:t>
            </a:r>
            <a:r>
              <a:rPr lang="en-US" dirty="0" smtClean="0"/>
              <a:t>regarding this parent’s perspective of how respect was established?</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23</a:t>
            </a:fld>
            <a:endParaRPr lang="en-US"/>
          </a:p>
        </p:txBody>
      </p:sp>
    </p:spTree>
    <p:extLst>
      <p:ext uri="{BB962C8B-B14F-4D97-AF65-F5344CB8AC3E}">
        <p14:creationId xmlns:p14="http://schemas.microsoft.com/office/powerpoint/2010/main" val="52522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2:32-2:37</a:t>
            </a:r>
          </a:p>
          <a:p>
            <a:endParaRPr lang="en-US" b="1" dirty="0" smtClean="0"/>
          </a:p>
          <a:p>
            <a:r>
              <a:rPr lang="en-US" b="1" dirty="0" smtClean="0"/>
              <a:t>Building mutual respect</a:t>
            </a:r>
          </a:p>
          <a:p>
            <a:endParaRPr lang="en-US" dirty="0" smtClean="0"/>
          </a:p>
          <a:p>
            <a:r>
              <a:rPr lang="en-US" dirty="0" smtClean="0"/>
              <a:t>Caregivers are more likely to engage in coaching activities </a:t>
            </a:r>
          </a:p>
          <a:p>
            <a:r>
              <a:rPr lang="en-US" dirty="0" smtClean="0"/>
              <a:t>and in the resulting learning process when they feel respected.  </a:t>
            </a:r>
          </a:p>
          <a:p>
            <a:endParaRPr lang="en-US" dirty="0" smtClean="0"/>
          </a:p>
          <a:p>
            <a:r>
              <a:rPr lang="en-US" dirty="0" smtClean="0"/>
              <a:t>The comment on this slide, READ SLIDE, is evidence of this concept.</a:t>
            </a:r>
          </a:p>
          <a:p>
            <a:r>
              <a:rPr lang="en-US" dirty="0" smtClean="0"/>
              <a:t>Let’s spend some time discussing this concept of the expert.</a:t>
            </a:r>
          </a:p>
          <a:p>
            <a:endParaRPr lang="en-US" dirty="0" smtClean="0"/>
          </a:p>
          <a:p>
            <a:r>
              <a:rPr lang="en-US" dirty="0" smtClean="0"/>
              <a:t>Write down one statement</a:t>
            </a:r>
            <a:r>
              <a:rPr lang="en-US" baseline="0" dirty="0" smtClean="0"/>
              <a:t> that comes to mind in response to this comment.</a:t>
            </a:r>
            <a:endParaRPr lang="en-US" dirty="0" smtClean="0"/>
          </a:p>
          <a:p>
            <a:r>
              <a:rPr lang="en-US" dirty="0" smtClean="0"/>
              <a:t>Who would</a:t>
            </a:r>
            <a:r>
              <a:rPr lang="en-US" baseline="0" dirty="0" smtClean="0"/>
              <a:t> like to share </a:t>
            </a:r>
            <a:r>
              <a:rPr lang="en-US" dirty="0" smtClean="0"/>
              <a:t>a comment about this concept of the expert?</a:t>
            </a:r>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24</a:t>
            </a:fld>
            <a:endParaRPr lang="en-US"/>
          </a:p>
        </p:txBody>
      </p:sp>
    </p:spTree>
    <p:extLst>
      <p:ext uri="{BB962C8B-B14F-4D97-AF65-F5344CB8AC3E}">
        <p14:creationId xmlns:p14="http://schemas.microsoft.com/office/powerpoint/2010/main" val="1696180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2:37-2:42</a:t>
            </a:r>
          </a:p>
          <a:p>
            <a:endParaRPr lang="en-US" b="1" dirty="0" smtClean="0"/>
          </a:p>
          <a:p>
            <a:r>
              <a:rPr lang="en-US" b="1" dirty="0" smtClean="0"/>
              <a:t>Being non-judgmental</a:t>
            </a:r>
          </a:p>
          <a:p>
            <a:endParaRPr lang="en-US" dirty="0" smtClean="0"/>
          </a:p>
          <a:p>
            <a:r>
              <a:rPr lang="en-US" dirty="0" smtClean="0"/>
              <a:t>My experience engaging in parent support sessions, implementing real-time embedded coaching, </a:t>
            </a:r>
          </a:p>
          <a:p>
            <a:r>
              <a:rPr lang="en-US" dirty="0" smtClean="0"/>
              <a:t>providing guidance to caregivers of children with hearing loss for more than 30 years, </a:t>
            </a:r>
          </a:p>
          <a:p>
            <a:r>
              <a:rPr lang="en-US" dirty="0" smtClean="0"/>
              <a:t>and the remarks elicited from the caregivers in this study, led me to believe that the more honest, open, </a:t>
            </a:r>
          </a:p>
          <a:p>
            <a:r>
              <a:rPr lang="en-US" dirty="0" smtClean="0"/>
              <a:t>and authentic a professional is, the more likely the caregivers are to be honest, open, and authentic.  </a:t>
            </a:r>
          </a:p>
          <a:p>
            <a:r>
              <a:rPr lang="en-US" dirty="0" smtClean="0"/>
              <a:t>When caregivers feel safe asking questions, providing honest responses to questions, </a:t>
            </a:r>
          </a:p>
          <a:p>
            <a:r>
              <a:rPr lang="en-US" dirty="0" smtClean="0"/>
              <a:t>and sense their comments are not being judged, they are more likely to accept new ideas and try new activities </a:t>
            </a:r>
          </a:p>
          <a:p>
            <a:r>
              <a:rPr lang="en-US" dirty="0" smtClean="0"/>
              <a:t>than in circumstances when they feel judged. </a:t>
            </a:r>
          </a:p>
          <a:p>
            <a:endParaRPr lang="en-US" dirty="0" smtClean="0"/>
          </a:p>
          <a:p>
            <a:r>
              <a:rPr lang="en-US" dirty="0" smtClean="0"/>
              <a:t>This comment, READ SLIDE, is an example representing my conclusions.</a:t>
            </a:r>
          </a:p>
          <a:p>
            <a:endParaRPr lang="en-US" dirty="0" smtClean="0"/>
          </a:p>
          <a:p>
            <a:r>
              <a:rPr lang="en-US" dirty="0" smtClean="0"/>
              <a:t>To</a:t>
            </a:r>
            <a:r>
              <a:rPr lang="en-US" baseline="0" dirty="0" smtClean="0"/>
              <a:t> discuss this further, I’d like you to </a:t>
            </a:r>
            <a:r>
              <a:rPr lang="en-US" dirty="0" smtClean="0"/>
              <a:t>comment about the concept of being non-judgmental. </a:t>
            </a:r>
          </a:p>
          <a:p>
            <a:r>
              <a:rPr lang="en-US" dirty="0" smtClean="0"/>
              <a:t>You might reflect on when you find yourself making judgments or share an experience about the power of being non-judgmental.</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25</a:t>
            </a:fld>
            <a:endParaRPr lang="en-US"/>
          </a:p>
        </p:txBody>
      </p:sp>
    </p:spTree>
    <p:extLst>
      <p:ext uri="{BB962C8B-B14F-4D97-AF65-F5344CB8AC3E}">
        <p14:creationId xmlns:p14="http://schemas.microsoft.com/office/powerpoint/2010/main" val="110155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2:42-2:46</a:t>
            </a:r>
          </a:p>
          <a:p>
            <a:endParaRPr lang="en-US" b="1" dirty="0" smtClean="0"/>
          </a:p>
          <a:p>
            <a:r>
              <a:rPr lang="en-US" b="1" dirty="0" smtClean="0"/>
              <a:t>Feeling supported</a:t>
            </a:r>
          </a:p>
          <a:p>
            <a:endParaRPr lang="en-US" dirty="0" smtClean="0"/>
          </a:p>
          <a:p>
            <a:r>
              <a:rPr lang="en-US" dirty="0" smtClean="0"/>
              <a:t>Related to my research, some of the caregivers referenced the support they received </a:t>
            </a:r>
          </a:p>
          <a:p>
            <a:r>
              <a:rPr lang="en-US" dirty="0" smtClean="0"/>
              <a:t>while participating in joint planning prior to an activity.  </a:t>
            </a:r>
          </a:p>
          <a:p>
            <a:r>
              <a:rPr lang="en-US" dirty="0" smtClean="0"/>
              <a:t>Some caregivers remarked about the positive reinforcement they received in real-time, </a:t>
            </a:r>
          </a:p>
          <a:p>
            <a:r>
              <a:rPr lang="en-US" dirty="0" smtClean="0"/>
              <a:t>while</a:t>
            </a:r>
            <a:r>
              <a:rPr lang="en-US" baseline="0" dirty="0" smtClean="0"/>
              <a:t> </a:t>
            </a:r>
            <a:r>
              <a:rPr lang="en-US" dirty="0" smtClean="0"/>
              <a:t>engaged in activities with their children.  </a:t>
            </a:r>
          </a:p>
          <a:p>
            <a:r>
              <a:rPr lang="en-US" dirty="0" smtClean="0"/>
              <a:t>Other caregivers commented on the support they felt beyond the coaching experience.</a:t>
            </a:r>
          </a:p>
          <a:p>
            <a:endParaRPr lang="en-US" dirty="0" smtClean="0"/>
          </a:p>
          <a:p>
            <a:r>
              <a:rPr lang="en-US" dirty="0" smtClean="0"/>
              <a:t>In all cases, it appeared that the support these caregivers received facilitated their learning </a:t>
            </a:r>
          </a:p>
          <a:p>
            <a:r>
              <a:rPr lang="en-US" dirty="0" smtClean="0"/>
              <a:t>and influenced their desire to participate in coaching sessions.</a:t>
            </a:r>
          </a:p>
          <a:p>
            <a:endParaRPr lang="en-US" dirty="0" smtClean="0"/>
          </a:p>
          <a:p>
            <a:r>
              <a:rPr lang="en-US" dirty="0" smtClean="0"/>
              <a:t>The comment shown here, READ SLIDE, provides an example of feeling supported.</a:t>
            </a:r>
          </a:p>
          <a:p>
            <a:endParaRPr lang="en-US" dirty="0" smtClean="0"/>
          </a:p>
          <a:p>
            <a:r>
              <a:rPr lang="en-US" dirty="0" smtClean="0"/>
              <a:t>Does</a:t>
            </a:r>
            <a:r>
              <a:rPr lang="en-US" baseline="0" dirty="0" smtClean="0"/>
              <a:t> anyone have a </a:t>
            </a:r>
            <a:r>
              <a:rPr lang="en-US" dirty="0" smtClean="0"/>
              <a:t>comment on the concept of feeling supported?</a:t>
            </a:r>
          </a:p>
          <a:p>
            <a:endParaRPr lang="en-US" dirty="0" smtClean="0"/>
          </a:p>
          <a:p>
            <a:r>
              <a:rPr lang="en-US" b="1" dirty="0" smtClean="0"/>
              <a:t>TAKE A BREAK</a:t>
            </a:r>
            <a:r>
              <a:rPr lang="en-US" b="1" baseline="0" dirty="0" smtClean="0"/>
              <a:t> UNTIL 3:00!!!!</a:t>
            </a:r>
            <a:endParaRPr lang="en-US" b="1" dirty="0" smtClean="0"/>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26</a:t>
            </a:fld>
            <a:endParaRPr lang="en-US"/>
          </a:p>
        </p:txBody>
      </p:sp>
    </p:spTree>
    <p:extLst>
      <p:ext uri="{BB962C8B-B14F-4D97-AF65-F5344CB8AC3E}">
        <p14:creationId xmlns:p14="http://schemas.microsoft.com/office/powerpoint/2010/main" val="1041307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3:00-3:02</a:t>
            </a:r>
          </a:p>
          <a:p>
            <a:endParaRPr lang="en-US" altLang="en-US" dirty="0" smtClean="0"/>
          </a:p>
          <a:p>
            <a:r>
              <a:rPr lang="en-US" altLang="en-US" dirty="0" smtClean="0"/>
              <a:t>The teachers </a:t>
            </a:r>
            <a:r>
              <a:rPr lang="en-US" altLang="en-US" dirty="0"/>
              <a:t>of the deaf at the Moog Center for Deaf Education who implemented real-time embedded coaching </a:t>
            </a:r>
            <a:endParaRPr lang="en-US" altLang="en-US" dirty="0" smtClean="0"/>
          </a:p>
          <a:p>
            <a:r>
              <a:rPr lang="en-US" altLang="en-US" dirty="0" smtClean="0"/>
              <a:t>with </a:t>
            </a:r>
            <a:r>
              <a:rPr lang="en-US" altLang="en-US" dirty="0"/>
              <a:t>the application of </a:t>
            </a:r>
            <a:r>
              <a:rPr lang="en-US" altLang="en-US" dirty="0" err="1"/>
              <a:t>andragogical</a:t>
            </a:r>
            <a:r>
              <a:rPr lang="en-US" altLang="en-US" dirty="0"/>
              <a:t> </a:t>
            </a:r>
            <a:r>
              <a:rPr lang="en-US" altLang="en-US" dirty="0" smtClean="0"/>
              <a:t>principles</a:t>
            </a:r>
            <a:r>
              <a:rPr lang="en-US" altLang="en-US" baseline="0" dirty="0" smtClean="0"/>
              <a:t> provided comments</a:t>
            </a:r>
            <a:r>
              <a:rPr lang="en-US" altLang="en-US" baseline="0" dirty="0"/>
              <a:t> </a:t>
            </a:r>
            <a:r>
              <a:rPr lang="en-US" altLang="en-US" dirty="0" smtClean="0"/>
              <a:t>related </a:t>
            </a:r>
            <a:r>
              <a:rPr lang="en-US" altLang="en-US" dirty="0"/>
              <a:t>to their experiences as coaches, </a:t>
            </a:r>
            <a:endParaRPr lang="en-US" altLang="en-US" dirty="0" smtClean="0"/>
          </a:p>
          <a:p>
            <a:r>
              <a:rPr lang="en-US" altLang="en-US" dirty="0" smtClean="0"/>
              <a:t>which revealed four emerging themes.</a:t>
            </a:r>
          </a:p>
          <a:p>
            <a:endParaRPr lang="en-US" altLang="en-US" dirty="0" smtClean="0"/>
          </a:p>
          <a:p>
            <a:r>
              <a:rPr lang="en-US" altLang="en-US" dirty="0" smtClean="0"/>
              <a:t>Two are listed here, and two are on the next slide:</a:t>
            </a:r>
          </a:p>
          <a:p>
            <a:r>
              <a:rPr lang="en-US" altLang="en-US" dirty="0" smtClean="0"/>
              <a:t>-changes </a:t>
            </a:r>
            <a:r>
              <a:rPr lang="en-US" altLang="en-US" dirty="0"/>
              <a:t>to the implementation of providing </a:t>
            </a:r>
            <a:r>
              <a:rPr lang="en-US" altLang="en-US" dirty="0" smtClean="0"/>
              <a:t>coaching</a:t>
            </a:r>
          </a:p>
          <a:p>
            <a:endParaRPr lang="en-US" altLang="en-US" dirty="0" smtClean="0"/>
          </a:p>
          <a:p>
            <a:r>
              <a:rPr lang="en-US" altLang="en-US" dirty="0" smtClean="0"/>
              <a:t>-teachers</a:t>
            </a:r>
            <a:r>
              <a:rPr lang="en-US" altLang="en-US" dirty="0"/>
              <a:t>’ perceptions of their roles as </a:t>
            </a:r>
            <a:r>
              <a:rPr lang="en-US" altLang="en-US" dirty="0" smtClean="0"/>
              <a:t>coaches</a:t>
            </a:r>
          </a:p>
          <a:p>
            <a:r>
              <a:rPr lang="en-US" altLang="en-US" dirty="0" smtClean="0"/>
              <a:t>	teachers as experts</a:t>
            </a:r>
          </a:p>
          <a:p>
            <a:r>
              <a:rPr lang="en-US" altLang="en-US" dirty="0" smtClean="0"/>
              <a:t>	changing</a:t>
            </a:r>
            <a:r>
              <a:rPr lang="en-US" altLang="en-US" baseline="0" dirty="0" smtClean="0"/>
              <a:t> attitudes about teaching adults</a:t>
            </a:r>
          </a:p>
          <a:p>
            <a:r>
              <a:rPr lang="en-US" altLang="en-US" baseline="0" dirty="0" smtClean="0"/>
              <a:t>	feeling empowered</a:t>
            </a:r>
            <a:endParaRPr lang="en-US" altLang="en-US" dirty="0" smtClean="0"/>
          </a:p>
          <a:p>
            <a:endParaRPr lang="en-US" altLang="en-US" dirty="0"/>
          </a:p>
          <a:p>
            <a:endParaRPr lang="en-US" altLang="en-US" dirty="0"/>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757A1DC3-DECE-C54D-B170-CA79AF7C9256}" type="slidenum">
              <a:rPr lang="en-US" altLang="en-US" sz="1200"/>
              <a:pPr/>
              <a:t>27</a:t>
            </a:fld>
            <a:endParaRPr lang="en-US" altLang="en-US" sz="1200"/>
          </a:p>
        </p:txBody>
      </p:sp>
    </p:spTree>
    <p:extLst>
      <p:ext uri="{BB962C8B-B14F-4D97-AF65-F5344CB8AC3E}">
        <p14:creationId xmlns:p14="http://schemas.microsoft.com/office/powerpoint/2010/main" val="1339123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3:02-3:04</a:t>
            </a:r>
          </a:p>
          <a:p>
            <a:endParaRPr lang="en-US" altLang="en-US" dirty="0" smtClean="0"/>
          </a:p>
          <a:p>
            <a:r>
              <a:rPr lang="en-US" altLang="en-US" dirty="0" smtClean="0"/>
              <a:t>-changes in teacher attitudes</a:t>
            </a:r>
          </a:p>
          <a:p>
            <a:r>
              <a:rPr lang="en-US" altLang="en-US" dirty="0" smtClean="0"/>
              <a:t>	establishing a climate conducive to earning</a:t>
            </a:r>
          </a:p>
          <a:p>
            <a:r>
              <a:rPr lang="en-US" altLang="en-US" dirty="0" smtClean="0"/>
              <a:t>	developing</a:t>
            </a:r>
            <a:r>
              <a:rPr lang="en-US" altLang="en-US" baseline="0" dirty="0" smtClean="0"/>
              <a:t> a trust of the learner</a:t>
            </a:r>
            <a:endParaRPr lang="en-US" altLang="en-US" dirty="0" smtClean="0"/>
          </a:p>
          <a:p>
            <a:endParaRPr lang="en-US" altLang="en-US" dirty="0" smtClean="0"/>
          </a:p>
          <a:p>
            <a:r>
              <a:rPr lang="en-US" altLang="en-US" dirty="0" smtClean="0"/>
              <a:t>-and changes in caregiver behavior</a:t>
            </a:r>
          </a:p>
          <a:p>
            <a:r>
              <a:rPr lang="en-US" altLang="en-US" dirty="0" smtClean="0"/>
              <a:t>	caregiver</a:t>
            </a:r>
            <a:r>
              <a:rPr lang="en-US" altLang="en-US" baseline="0" dirty="0" smtClean="0"/>
              <a:t> responsibility and accountability</a:t>
            </a:r>
          </a:p>
          <a:p>
            <a:r>
              <a:rPr lang="en-US" altLang="en-US" baseline="0" dirty="0" smtClean="0"/>
              <a:t>	demonstrating a readiness to learn</a:t>
            </a:r>
          </a:p>
          <a:p>
            <a:r>
              <a:rPr lang="en-US" altLang="en-US" baseline="0" dirty="0" smtClean="0"/>
              <a:t>	feeling empowered</a:t>
            </a:r>
            <a:r>
              <a:rPr lang="en-US" altLang="en-US" dirty="0" smtClean="0"/>
              <a:t>.</a:t>
            </a:r>
          </a:p>
          <a:p>
            <a:endParaRPr lang="en-US" altLang="en-US" dirty="0" smtClean="0"/>
          </a:p>
          <a:p>
            <a:r>
              <a:rPr lang="en-US" altLang="en-US" dirty="0" smtClean="0"/>
              <a:t>The implementation of real-time embedded coaching with the application of </a:t>
            </a:r>
            <a:r>
              <a:rPr lang="en-US" altLang="en-US" dirty="0" err="1" smtClean="0"/>
              <a:t>andragogical</a:t>
            </a:r>
            <a:r>
              <a:rPr lang="en-US" altLang="en-US" dirty="0" smtClean="0"/>
              <a:t> principles </a:t>
            </a:r>
          </a:p>
          <a:p>
            <a:r>
              <a:rPr lang="en-US" altLang="en-US" dirty="0" smtClean="0"/>
              <a:t>was described by the teachers as effecting change in caregiver behavior.  </a:t>
            </a:r>
          </a:p>
          <a:p>
            <a:endParaRPr lang="en-US" altLang="en-US" dirty="0" smtClean="0"/>
          </a:p>
          <a:p>
            <a:r>
              <a:rPr lang="en-US" altLang="en-US" dirty="0" smtClean="0"/>
              <a:t>One teacher explained it when she said, “Something must happen that… </a:t>
            </a:r>
          </a:p>
          <a:p>
            <a:r>
              <a:rPr lang="en-US" altLang="en-US" dirty="0" smtClean="0"/>
              <a:t>makes that change, because if we stick with it, it does seem like there is a change.” </a:t>
            </a:r>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28</a:t>
            </a:fld>
            <a:endParaRPr lang="en-US"/>
          </a:p>
        </p:txBody>
      </p:sp>
    </p:spTree>
    <p:extLst>
      <p:ext uri="{BB962C8B-B14F-4D97-AF65-F5344CB8AC3E}">
        <p14:creationId xmlns:p14="http://schemas.microsoft.com/office/powerpoint/2010/main" val="1475769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3:04-3:10</a:t>
            </a:r>
          </a:p>
          <a:p>
            <a:endParaRPr lang="en-US" dirty="0" smtClean="0"/>
          </a:p>
          <a:p>
            <a:r>
              <a:rPr lang="en-US" dirty="0" smtClean="0"/>
              <a:t>Prior to the application of </a:t>
            </a:r>
            <a:r>
              <a:rPr lang="en-US" dirty="0" err="1" smtClean="0"/>
              <a:t>andragogical</a:t>
            </a:r>
            <a:r>
              <a:rPr lang="en-US" dirty="0" smtClean="0"/>
              <a:t> principles, teachers selected the activities </a:t>
            </a:r>
          </a:p>
          <a:p>
            <a:r>
              <a:rPr lang="en-US" dirty="0" smtClean="0"/>
              <a:t>and brought the necessary toys and materials to the caregiver-child sessions.  </a:t>
            </a:r>
          </a:p>
          <a:p>
            <a:r>
              <a:rPr lang="en-US" dirty="0" smtClean="0"/>
              <a:t>Additionally, teachers selected the goals and outcomes for each caregiver-child activity </a:t>
            </a:r>
          </a:p>
          <a:p>
            <a:r>
              <a:rPr lang="en-US" dirty="0" smtClean="0"/>
              <a:t>and explained the expectations of their plans prior to the onset of an activity.</a:t>
            </a:r>
          </a:p>
          <a:p>
            <a:endParaRPr lang="en-US" dirty="0" smtClean="0"/>
          </a:p>
          <a:p>
            <a:r>
              <a:rPr lang="en-US" dirty="0" smtClean="0"/>
              <a:t>I’ll give you a minute to</a:t>
            </a:r>
            <a:r>
              <a:rPr lang="en-US" baseline="0" dirty="0" smtClean="0"/>
              <a:t> read the quote, then we’ll talk about it.</a:t>
            </a:r>
          </a:p>
          <a:p>
            <a:r>
              <a:rPr lang="en-US" baseline="0" dirty="0" smtClean="0"/>
              <a:t>What is your reaction to this teacher’s statement?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29</a:t>
            </a:fld>
            <a:endParaRPr lang="en-US"/>
          </a:p>
        </p:txBody>
      </p:sp>
    </p:spTree>
    <p:extLst>
      <p:ext uri="{BB962C8B-B14F-4D97-AF65-F5344CB8AC3E}">
        <p14:creationId xmlns:p14="http://schemas.microsoft.com/office/powerpoint/2010/main" val="105275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end</a:t>
            </a:r>
            <a:r>
              <a:rPr lang="en-US" baseline="0" dirty="0" smtClean="0"/>
              <a:t> by 1:10</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About </a:t>
            </a:r>
            <a:r>
              <a:rPr lang="en-US" dirty="0"/>
              <a:t>me</a:t>
            </a:r>
          </a:p>
          <a:p>
            <a:pPr marL="628650" lvl="1" indent="-171450">
              <a:buFont typeface="Arial" panose="020B0604020202020204" pitchFamily="34" charset="0"/>
              <a:buChar char="•"/>
            </a:pPr>
            <a:r>
              <a:rPr lang="en-US" dirty="0"/>
              <a:t>Executive Director at the Moog Center for Deaf Education</a:t>
            </a:r>
          </a:p>
          <a:p>
            <a:pPr marL="628650" lvl="1" indent="-171450">
              <a:buFont typeface="Arial" panose="020B0604020202020204" pitchFamily="34" charset="0"/>
              <a:buChar char="•"/>
            </a:pPr>
            <a:r>
              <a:rPr lang="en-US" dirty="0"/>
              <a:t>Private school in St. Louis, MO that teachers children who are deaf or hard of hearing to talk</a:t>
            </a:r>
          </a:p>
          <a:p>
            <a:pPr marL="628650" lvl="1" indent="-171450">
              <a:buFont typeface="Arial" panose="020B0604020202020204" pitchFamily="34" charset="0"/>
              <a:buChar char="•"/>
            </a:pPr>
            <a:r>
              <a:rPr lang="en-US" dirty="0"/>
              <a:t>The principles that our guide our work with families can be used no matter what communication modality one is using</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About you</a:t>
            </a:r>
          </a:p>
          <a:p>
            <a:pPr marL="628650" lvl="1" indent="-171450">
              <a:buFont typeface="Arial" panose="020B0604020202020204" pitchFamily="34" charset="0"/>
              <a:buChar char="•"/>
            </a:pPr>
            <a:r>
              <a:rPr lang="en-US" dirty="0"/>
              <a:t>Parents</a:t>
            </a:r>
          </a:p>
          <a:p>
            <a:pPr marL="628650" lvl="1" indent="-171450">
              <a:buFont typeface="Arial" panose="020B0604020202020204" pitchFamily="34" charset="0"/>
              <a:buChar char="•"/>
            </a:pPr>
            <a:r>
              <a:rPr lang="en-US" dirty="0"/>
              <a:t>Teachers of the deaf</a:t>
            </a:r>
          </a:p>
          <a:p>
            <a:pPr marL="628650" lvl="1" indent="-171450">
              <a:buFont typeface="Arial" panose="020B0604020202020204" pitchFamily="34" charset="0"/>
              <a:buChar char="•"/>
            </a:pPr>
            <a:r>
              <a:rPr lang="en-US" dirty="0"/>
              <a:t>Speech/language pathologists</a:t>
            </a:r>
          </a:p>
          <a:p>
            <a:pPr marL="628650" lvl="1" indent="-171450">
              <a:buFont typeface="Arial" panose="020B0604020202020204" pitchFamily="34" charset="0"/>
              <a:buChar char="•"/>
            </a:pPr>
            <a:r>
              <a:rPr lang="en-US" dirty="0"/>
              <a:t>Other supporting EI provider: OT, PT, DT</a:t>
            </a:r>
          </a:p>
          <a:p>
            <a:pPr marL="628650" lvl="1" indent="-171450">
              <a:buFont typeface="Arial" panose="020B0604020202020204" pitchFamily="34" charset="0"/>
              <a:buChar char="•"/>
            </a:pPr>
            <a:r>
              <a:rPr lang="en-US" dirty="0"/>
              <a:t>Audiologists</a:t>
            </a:r>
          </a:p>
          <a:p>
            <a:pPr marL="628650" lvl="1" indent="-171450">
              <a:buFont typeface="Arial" panose="020B0604020202020204" pitchFamily="34" charset="0"/>
              <a:buChar char="•"/>
            </a:pPr>
            <a:r>
              <a:rPr lang="en-US" dirty="0"/>
              <a:t>Other</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Spoken language</a:t>
            </a:r>
          </a:p>
          <a:p>
            <a:pPr marL="628650" lvl="1" indent="-171450">
              <a:buFont typeface="Arial" panose="020B0604020202020204" pitchFamily="34" charset="0"/>
              <a:buChar char="•"/>
            </a:pPr>
            <a:r>
              <a:rPr lang="en-US" dirty="0"/>
              <a:t>Sign language</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3</a:t>
            </a:fld>
            <a:endParaRPr lang="en-US"/>
          </a:p>
        </p:txBody>
      </p:sp>
    </p:spTree>
    <p:extLst>
      <p:ext uri="{BB962C8B-B14F-4D97-AF65-F5344CB8AC3E}">
        <p14:creationId xmlns:p14="http://schemas.microsoft.com/office/powerpoint/2010/main" val="19834489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3:10-3:15</a:t>
            </a:r>
          </a:p>
          <a:p>
            <a:endParaRPr lang="en-US" dirty="0" smtClean="0"/>
          </a:p>
          <a:p>
            <a:r>
              <a:rPr lang="en-US" dirty="0" smtClean="0"/>
              <a:t>Here’s another teacher quote related to implementing</a:t>
            </a:r>
            <a:r>
              <a:rPr lang="en-US" baseline="0" dirty="0" smtClean="0"/>
              <a:t> change.</a:t>
            </a:r>
            <a:endParaRPr lang="en-US" dirty="0" smtClean="0"/>
          </a:p>
          <a:p>
            <a:endParaRPr lang="en-US" dirty="0" smtClean="0"/>
          </a:p>
          <a:p>
            <a:r>
              <a:rPr lang="en-US" dirty="0" smtClean="0"/>
              <a:t>I’ll give you a minute to</a:t>
            </a:r>
            <a:r>
              <a:rPr lang="en-US" baseline="0" dirty="0" smtClean="0"/>
              <a:t> read the quote, then we’ll talk about it.</a:t>
            </a:r>
          </a:p>
          <a:p>
            <a:r>
              <a:rPr lang="en-US" baseline="0" dirty="0" smtClean="0"/>
              <a:t>What is your response to this idea of “taking over” when the parents aren’t doing exactly </a:t>
            </a:r>
          </a:p>
          <a:p>
            <a:r>
              <a:rPr lang="en-US" baseline="0" dirty="0" smtClean="0"/>
              <a:t>what we expect them to do or want them to do?</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30</a:t>
            </a:fld>
            <a:endParaRPr lang="en-US"/>
          </a:p>
        </p:txBody>
      </p:sp>
    </p:spTree>
    <p:extLst>
      <p:ext uri="{BB962C8B-B14F-4D97-AF65-F5344CB8AC3E}">
        <p14:creationId xmlns:p14="http://schemas.microsoft.com/office/powerpoint/2010/main" val="4212264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3:15-3:20</a:t>
            </a:r>
          </a:p>
          <a:p>
            <a:endParaRPr lang="en-US" dirty="0" smtClean="0"/>
          </a:p>
          <a:p>
            <a:r>
              <a:rPr lang="en-US" dirty="0" smtClean="0"/>
              <a:t>The mandate for the teachers to discontinue bringing toys to the sessions </a:t>
            </a:r>
          </a:p>
          <a:p>
            <a:r>
              <a:rPr lang="en-US" dirty="0" smtClean="0"/>
              <a:t>or planning activities for the caregivers resulted in changing the format of the sessions, </a:t>
            </a:r>
          </a:p>
          <a:p>
            <a:r>
              <a:rPr lang="en-US" dirty="0" smtClean="0"/>
              <a:t>whether in the home or at the center. </a:t>
            </a:r>
          </a:p>
          <a:p>
            <a:endParaRPr lang="en-US" dirty="0" smtClean="0"/>
          </a:p>
          <a:p>
            <a:r>
              <a:rPr lang="en-US" dirty="0" smtClean="0"/>
              <a:t>There are three quotes here.</a:t>
            </a:r>
          </a:p>
          <a:p>
            <a:r>
              <a:rPr lang="en-US" dirty="0" smtClean="0"/>
              <a:t>Let’s look at them one at a time.</a:t>
            </a:r>
          </a:p>
          <a:p>
            <a:r>
              <a:rPr lang="en-US" dirty="0" smtClean="0"/>
              <a:t>Read quote</a:t>
            </a:r>
            <a:r>
              <a:rPr lang="en-US" baseline="0" dirty="0" smtClean="0"/>
              <a:t> 1 (2, 3) and then I’ll ask for comments.</a:t>
            </a:r>
            <a:endParaRPr lang="en-US" dirty="0" smtClean="0"/>
          </a:p>
          <a:p>
            <a:endParaRPr lang="en-US" dirty="0" smtClean="0"/>
          </a:p>
          <a:p>
            <a:endParaRPr lang="en-US" dirty="0" smtClean="0"/>
          </a:p>
          <a:p>
            <a:r>
              <a:rPr lang="en-US" dirty="0" smtClean="0"/>
              <a:t>I’ll give you a minute to</a:t>
            </a:r>
            <a:r>
              <a:rPr lang="en-US" baseline="0" dirty="0" smtClean="0"/>
              <a:t> read the quote, then we’ll talk about it.</a:t>
            </a:r>
          </a:p>
          <a:p>
            <a:r>
              <a:rPr lang="en-US" baseline="0" dirty="0" smtClean="0"/>
              <a:t>What is your reaction to this teacher’s statement?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31</a:t>
            </a:fld>
            <a:endParaRPr lang="en-US"/>
          </a:p>
        </p:txBody>
      </p:sp>
    </p:spTree>
    <p:extLst>
      <p:ext uri="{BB962C8B-B14F-4D97-AF65-F5344CB8AC3E}">
        <p14:creationId xmlns:p14="http://schemas.microsoft.com/office/powerpoint/2010/main" val="19130762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3:20-3:25</a:t>
            </a:r>
          </a:p>
          <a:p>
            <a:endParaRPr lang="en-US" dirty="0" smtClean="0"/>
          </a:p>
          <a:p>
            <a:r>
              <a:rPr lang="en-US" dirty="0" smtClean="0"/>
              <a:t>The teachers agreed they viewed themselves as experts </a:t>
            </a:r>
          </a:p>
          <a:p>
            <a:r>
              <a:rPr lang="en-US" dirty="0" smtClean="0"/>
              <a:t>and they perceived the caregivers also viewed them as experts.  </a:t>
            </a:r>
          </a:p>
          <a:p>
            <a:r>
              <a:rPr lang="en-US" dirty="0" smtClean="0"/>
              <a:t>One teacher expressed the feelings of the group when she made this comment.</a:t>
            </a:r>
          </a:p>
          <a:p>
            <a:endParaRPr lang="en-US" dirty="0" smtClean="0"/>
          </a:p>
          <a:p>
            <a:r>
              <a:rPr lang="en-US" dirty="0" smtClean="0"/>
              <a:t>I’ll give you a minute to read it, then I’d like to pose the question</a:t>
            </a:r>
          </a:p>
          <a:p>
            <a:r>
              <a:rPr lang="en-US" dirty="0" smtClean="0"/>
              <a:t>“What can</a:t>
            </a:r>
            <a:r>
              <a:rPr lang="en-US" baseline="0" dirty="0" smtClean="0"/>
              <a:t> you do to level the playing field, to help the parent become an equal partner?”</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32</a:t>
            </a:fld>
            <a:endParaRPr lang="en-US"/>
          </a:p>
        </p:txBody>
      </p:sp>
    </p:spTree>
    <p:extLst>
      <p:ext uri="{BB962C8B-B14F-4D97-AF65-F5344CB8AC3E}">
        <p14:creationId xmlns:p14="http://schemas.microsoft.com/office/powerpoint/2010/main" val="1474121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3:25-3:30</a:t>
            </a:r>
          </a:p>
          <a:p>
            <a:endParaRPr lang="en-US" dirty="0" smtClean="0"/>
          </a:p>
          <a:p>
            <a:r>
              <a:rPr lang="en-US" dirty="0" smtClean="0"/>
              <a:t>The teachers made comments about their perception</a:t>
            </a:r>
            <a:r>
              <a:rPr lang="en-US" baseline="0" dirty="0" smtClean="0"/>
              <a:t>s of the caregivers feeling judged</a:t>
            </a:r>
            <a:r>
              <a:rPr lang="en-US" dirty="0" smtClean="0"/>
              <a:t>.  </a:t>
            </a:r>
          </a:p>
          <a:p>
            <a:endParaRPr lang="en-US" dirty="0" smtClean="0"/>
          </a:p>
          <a:p>
            <a:r>
              <a:rPr lang="en-US" dirty="0" smtClean="0"/>
              <a:t>I’ll give you a minute to read these questions, then I’ll ask you to respond</a:t>
            </a:r>
          </a:p>
          <a:p>
            <a:r>
              <a:rPr lang="en-US" dirty="0" smtClean="0"/>
              <a:t>by</a:t>
            </a:r>
            <a:r>
              <a:rPr lang="en-US" baseline="0" dirty="0" smtClean="0"/>
              <a:t> commenting on whether or not you can relate to these statements.</a:t>
            </a:r>
          </a:p>
          <a:p>
            <a:r>
              <a:rPr lang="en-US" baseline="0" dirty="0" smtClean="0"/>
              <a:t>Do you agree with the teacher comments, disagree with the teacher comments?</a:t>
            </a:r>
          </a:p>
          <a:p>
            <a:r>
              <a:rPr lang="en-US" baseline="0" dirty="0" smtClean="0"/>
              <a:t>What can you do to help the parents not feel judged?</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33</a:t>
            </a:fld>
            <a:endParaRPr lang="en-US"/>
          </a:p>
        </p:txBody>
      </p:sp>
    </p:spTree>
    <p:extLst>
      <p:ext uri="{BB962C8B-B14F-4D97-AF65-F5344CB8AC3E}">
        <p14:creationId xmlns:p14="http://schemas.microsoft.com/office/powerpoint/2010/main" val="14538527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3:30-3:35ish (this is where the 10 minute gap follows)</a:t>
            </a:r>
          </a:p>
          <a:p>
            <a:endParaRPr lang="en-US" dirty="0" smtClean="0"/>
          </a:p>
          <a:p>
            <a:r>
              <a:rPr lang="en-US" dirty="0" smtClean="0"/>
              <a:t>Teaching</a:t>
            </a:r>
            <a:r>
              <a:rPr lang="en-US" baseline="0" dirty="0" smtClean="0"/>
              <a:t> adults is another topic to talk about. </a:t>
            </a:r>
          </a:p>
          <a:p>
            <a:endParaRPr lang="en-US" dirty="0" smtClean="0"/>
          </a:p>
          <a:p>
            <a:r>
              <a:rPr lang="en-US" dirty="0" smtClean="0"/>
              <a:t>There</a:t>
            </a:r>
            <a:r>
              <a:rPr lang="en-US" baseline="0" dirty="0" smtClean="0"/>
              <a:t> are two quotes presented here that I think say a lot.</a:t>
            </a:r>
          </a:p>
          <a:p>
            <a:r>
              <a:rPr lang="en-US" baseline="0" dirty="0" smtClean="0"/>
              <a:t>I’ll let you read these, then I’d like you to respond by commenting on </a:t>
            </a:r>
          </a:p>
          <a:p>
            <a:r>
              <a:rPr lang="en-US" baseline="0" dirty="0" smtClean="0"/>
              <a:t>whether or not you can relate to these comments.</a:t>
            </a:r>
          </a:p>
          <a:p>
            <a:endParaRPr lang="en-US" baseline="0" dirty="0" smtClean="0"/>
          </a:p>
          <a:p>
            <a:r>
              <a:rPr lang="en-US" baseline="0" dirty="0" smtClean="0"/>
              <a:t>(Just as children will rise to the occasion, so, too, will the parents.)</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34</a:t>
            </a:fld>
            <a:endParaRPr lang="en-US"/>
          </a:p>
        </p:txBody>
      </p:sp>
    </p:spTree>
    <p:extLst>
      <p:ext uri="{BB962C8B-B14F-4D97-AF65-F5344CB8AC3E}">
        <p14:creationId xmlns:p14="http://schemas.microsoft.com/office/powerpoint/2010/main" val="1244552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3:49-3:50</a:t>
            </a:r>
          </a:p>
          <a:p>
            <a:endParaRPr lang="en-US" dirty="0" smtClean="0"/>
          </a:p>
          <a:p>
            <a:r>
              <a:rPr lang="en-US" dirty="0" smtClean="0"/>
              <a:t>At </a:t>
            </a:r>
            <a:r>
              <a:rPr lang="en-US" dirty="0"/>
              <a:t>this point we’re going to look at comments from the parents </a:t>
            </a:r>
          </a:p>
          <a:p>
            <a:r>
              <a:rPr lang="en-US" dirty="0"/>
              <a:t>regarding ideas for developing positive relationships between caregivers and early intervention providers.</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35</a:t>
            </a:fld>
            <a:endParaRPr lang="en-US"/>
          </a:p>
        </p:txBody>
      </p:sp>
    </p:spTree>
    <p:extLst>
      <p:ext uri="{BB962C8B-B14F-4D97-AF65-F5344CB8AC3E}">
        <p14:creationId xmlns:p14="http://schemas.microsoft.com/office/powerpoint/2010/main" val="36701165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3:50-3:51</a:t>
            </a:r>
          </a:p>
          <a:p>
            <a:endParaRPr lang="en-US" dirty="0"/>
          </a:p>
          <a:p>
            <a:r>
              <a:rPr lang="en-US" dirty="0"/>
              <a:t>To help us better understand how, as providers, </a:t>
            </a:r>
          </a:p>
          <a:p>
            <a:r>
              <a:rPr lang="en-US" dirty="0"/>
              <a:t>our interactions with a parent or family can influence our relationship, </a:t>
            </a:r>
          </a:p>
          <a:p>
            <a:r>
              <a:rPr lang="en-US" dirty="0"/>
              <a:t>I asked the question “</a:t>
            </a:r>
            <a:r>
              <a:rPr lang="en-US" sz="1200" kern="1200" dirty="0">
                <a:solidFill>
                  <a:schemeClr val="tx1"/>
                </a:solidFill>
                <a:effectLst/>
                <a:latin typeface="+mn-lt"/>
                <a:ea typeface="+mn-ea"/>
                <a:cs typeface="+mn-cs"/>
              </a:rPr>
              <a:t>What is one piece of advice or something you’d like to share </a:t>
            </a:r>
          </a:p>
          <a:p>
            <a:r>
              <a:rPr lang="en-US" sz="1200" kern="1200" dirty="0">
                <a:solidFill>
                  <a:schemeClr val="tx1"/>
                </a:solidFill>
                <a:effectLst/>
                <a:latin typeface="+mn-lt"/>
                <a:ea typeface="+mn-ea"/>
                <a:cs typeface="+mn-cs"/>
              </a:rPr>
              <a:t>with EI providers about interacting with parents and/or providing service?”</a:t>
            </a:r>
          </a:p>
          <a:p>
            <a:endParaRPr lang="en-US" dirty="0"/>
          </a:p>
          <a:p>
            <a:r>
              <a:rPr lang="en-US" dirty="0"/>
              <a:t>We’re going to watch each of the parent’s responses one at a time, </a:t>
            </a:r>
            <a:r>
              <a:rPr lang="en-US" dirty="0" smtClean="0"/>
              <a:t>and then discuss</a:t>
            </a:r>
            <a:r>
              <a:rPr lang="en-US" baseline="0" dirty="0" smtClean="0"/>
              <a:t> their comments</a:t>
            </a:r>
            <a:r>
              <a:rPr lang="en-US" dirty="0" smtClean="0"/>
              <a:t>.</a:t>
            </a:r>
            <a:endParaRPr lang="en-US" dirty="0"/>
          </a:p>
          <a:p>
            <a:r>
              <a:rPr lang="en-US" dirty="0" smtClean="0"/>
              <a:t>Thinking </a:t>
            </a:r>
            <a:r>
              <a:rPr lang="en-US" dirty="0"/>
              <a:t>about the parents’ comments, I’ll ask you to comment and provide your reaction to their advice</a:t>
            </a:r>
            <a:r>
              <a:rPr lang="en-US" dirty="0" smtClean="0"/>
              <a:t>?</a:t>
            </a:r>
          </a:p>
          <a:p>
            <a:r>
              <a:rPr lang="en-US" sz="1200" kern="1200" dirty="0" smtClean="0">
                <a:solidFill>
                  <a:schemeClr val="tx1"/>
                </a:solidFill>
                <a:effectLst/>
                <a:latin typeface="+mn-lt"/>
                <a:ea typeface="+mn-ea"/>
                <a:cs typeface="+mn-cs"/>
              </a:rPr>
              <a:t>What can we learn from the parents’ comments?</a:t>
            </a:r>
            <a:r>
              <a:rPr lang="en-US" sz="1200" kern="1200" baseline="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What is your take away?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36</a:t>
            </a:fld>
            <a:endParaRPr lang="en-US"/>
          </a:p>
        </p:txBody>
      </p:sp>
    </p:spTree>
    <p:extLst>
      <p:ext uri="{BB962C8B-B14F-4D97-AF65-F5344CB8AC3E}">
        <p14:creationId xmlns:p14="http://schemas.microsoft.com/office/powerpoint/2010/main" val="23482970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4:06-4:10</a:t>
            </a:r>
          </a:p>
          <a:p>
            <a:endParaRPr lang="en-US" dirty="0" smtClean="0"/>
          </a:p>
          <a:p>
            <a:r>
              <a:rPr lang="en-US" dirty="0" smtClean="0"/>
              <a:t>People receive and process information in different ways. As providers, it’s important to keep in mind that the way we prefer to receive information may not be the same as the parents’ with whom we are working.</a:t>
            </a:r>
          </a:p>
          <a:p>
            <a:endParaRPr lang="en-US" dirty="0" smtClean="0"/>
          </a:p>
          <a:p>
            <a:r>
              <a:rPr lang="en-US" dirty="0" smtClean="0"/>
              <a:t>It is most common that our first “go to” for delivery of information is the manner in which we want to receive information.</a:t>
            </a:r>
          </a:p>
          <a:p>
            <a:endParaRPr lang="en-US" dirty="0" smtClean="0"/>
          </a:p>
          <a:p>
            <a:r>
              <a:rPr lang="en-US" dirty="0" smtClean="0"/>
              <a:t>Basics:</a:t>
            </a:r>
          </a:p>
          <a:p>
            <a:r>
              <a:rPr lang="en-US" dirty="0" smtClean="0"/>
              <a:t>Some of us prefer to have the basics, maybe just an overview.</a:t>
            </a:r>
          </a:p>
          <a:p>
            <a:r>
              <a:rPr lang="en-US" dirty="0" smtClean="0"/>
              <a:t>We don’t want to be bogged down in every detail, we just need to have a general understanding of the concept.</a:t>
            </a:r>
          </a:p>
          <a:p>
            <a:r>
              <a:rPr lang="en-US" dirty="0" smtClean="0"/>
              <a:t>These parents want the provider to just give them a general idea of the expectations.</a:t>
            </a:r>
          </a:p>
          <a:p>
            <a:endParaRPr lang="en-US" dirty="0" smtClean="0"/>
          </a:p>
          <a:p>
            <a:r>
              <a:rPr lang="en-US" dirty="0" smtClean="0"/>
              <a:t>Details:</a:t>
            </a:r>
          </a:p>
          <a:p>
            <a:r>
              <a:rPr lang="en-US" dirty="0" smtClean="0"/>
              <a:t>Others of us prefer to have all of the details. We want a thorough explanation with the step-by-step guide.</a:t>
            </a:r>
          </a:p>
          <a:p>
            <a:r>
              <a:rPr lang="en-US" dirty="0" smtClean="0"/>
              <a:t>These parents want a detailed lists of milestones, of what activities will occur during sessions, etc.</a:t>
            </a:r>
          </a:p>
          <a:p>
            <a:endParaRPr lang="en-US" dirty="0" smtClean="0"/>
          </a:p>
          <a:p>
            <a:r>
              <a:rPr lang="en-US" dirty="0" smtClean="0"/>
              <a:t>Auditory information:</a:t>
            </a:r>
          </a:p>
          <a:p>
            <a:r>
              <a:rPr lang="en-US" dirty="0" smtClean="0"/>
              <a:t>Some people prefer to have new information provided orally, so they can listen and absorb the information.</a:t>
            </a:r>
          </a:p>
          <a:p>
            <a:r>
              <a:rPr lang="en-US" dirty="0" smtClean="0"/>
              <a:t>These parents may not perceive they have time to read printed information, or they may not want to feel obliged to read printed documents, handouts, books, etc.</a:t>
            </a:r>
          </a:p>
          <a:p>
            <a:endParaRPr lang="en-US" dirty="0" smtClean="0"/>
          </a:p>
          <a:p>
            <a:r>
              <a:rPr lang="en-US" dirty="0" smtClean="0"/>
              <a:t>Written information:</a:t>
            </a:r>
          </a:p>
          <a:p>
            <a:r>
              <a:rPr lang="en-US" dirty="0" smtClean="0"/>
              <a:t>Others may prefer to have the information in writing. They may want to be able to go back and review the information.</a:t>
            </a:r>
          </a:p>
          <a:p>
            <a:r>
              <a:rPr lang="en-US" dirty="0" smtClean="0"/>
              <a:t>These are parents who are highlighting documents, sharing information with spouses, grandparents, babysitters, etc.</a:t>
            </a:r>
          </a:p>
          <a:p>
            <a:endParaRPr lang="en-US" dirty="0" smtClean="0"/>
          </a:p>
          <a:p>
            <a:r>
              <a:rPr lang="en-US" dirty="0" smtClean="0"/>
              <a:t>Explained:</a:t>
            </a:r>
          </a:p>
          <a:p>
            <a:r>
              <a:rPr lang="en-US" dirty="0" smtClean="0"/>
              <a:t>Some people want the information explained, whether orally or in writing. The important piece here is that they want the information explained. They don’t want to figure things out for themselves. They don’t want to be second guessing.</a:t>
            </a:r>
          </a:p>
          <a:p>
            <a:endParaRPr lang="en-US" dirty="0" smtClean="0"/>
          </a:p>
          <a:p>
            <a:r>
              <a:rPr lang="en-US" dirty="0" smtClean="0"/>
              <a:t>Show me:</a:t>
            </a:r>
          </a:p>
          <a:p>
            <a:r>
              <a:rPr lang="en-US" dirty="0" smtClean="0"/>
              <a:t>There are those who want to be shown by having the provider demonstrate. They learn by observing. They want the provider to show them what they should do. </a:t>
            </a:r>
          </a:p>
          <a:p>
            <a:endParaRPr lang="en-US" dirty="0" smtClean="0"/>
          </a:p>
          <a:p>
            <a:r>
              <a:rPr lang="en-US" dirty="0" smtClean="0"/>
              <a:t>Hands-on:</a:t>
            </a:r>
          </a:p>
          <a:p>
            <a:r>
              <a:rPr lang="en-US" dirty="0" smtClean="0"/>
              <a:t>And there are those parents who want to dig right in and try it themselves. They learn best when they are hand-on.</a:t>
            </a:r>
          </a:p>
          <a:p>
            <a:endParaRPr lang="en-US" dirty="0" smtClean="0"/>
          </a:p>
          <a:p>
            <a:r>
              <a:rPr lang="en-US" dirty="0" smtClean="0"/>
              <a:t>So, it is important to remember that people prefer to receive information in different way, and this makes our jobs as providers more complicated. In order to be the most effective, we need to meet each parent’s needs, and it’s not one-size-fits-all. The other complication is that for most people the easiest way to deliver information is the manner in which that person prefers to receive it. We need to be cautious that we are not imposing our preferences on the families with which we work.</a:t>
            </a:r>
          </a:p>
          <a:p>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37</a:t>
            </a:fld>
            <a:endParaRPr lang="en-US"/>
          </a:p>
        </p:txBody>
      </p:sp>
    </p:spTree>
    <p:extLst>
      <p:ext uri="{BB962C8B-B14F-4D97-AF65-F5344CB8AC3E}">
        <p14:creationId xmlns:p14="http://schemas.microsoft.com/office/powerpoint/2010/main" val="769706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4:10-4:12</a:t>
            </a:r>
          </a:p>
          <a:p>
            <a:endParaRPr lang="en-US" dirty="0" smtClean="0"/>
          </a:p>
          <a:p>
            <a:r>
              <a:rPr lang="en-US" dirty="0" smtClean="0"/>
              <a:t>Let’s take a minute to reflect</a:t>
            </a:r>
            <a:r>
              <a:rPr lang="en-US" baseline="0" dirty="0" smtClean="0"/>
              <a:t> about ourselves.</a:t>
            </a:r>
          </a:p>
          <a:p>
            <a:r>
              <a:rPr lang="en-US" baseline="0" dirty="0" smtClean="0"/>
              <a:t>Think about each question for a second, then indicate by raising your hand:</a:t>
            </a:r>
            <a:endParaRPr lang="en-US" dirty="0" smtClean="0"/>
          </a:p>
          <a:p>
            <a:endParaRPr lang="en-US" dirty="0" smtClean="0"/>
          </a:p>
          <a:p>
            <a:r>
              <a:rPr lang="en-US" dirty="0" smtClean="0"/>
              <a:t>The first question is:</a:t>
            </a:r>
          </a:p>
          <a:p>
            <a:r>
              <a:rPr lang="en-US" dirty="0" smtClean="0"/>
              <a:t>When you are learning something new, do you want to receive:</a:t>
            </a:r>
          </a:p>
          <a:p>
            <a:r>
              <a:rPr lang="en-US" dirty="0" smtClean="0"/>
              <a:t>-the basics/an overview of the information ?</a:t>
            </a:r>
          </a:p>
          <a:p>
            <a:r>
              <a:rPr lang="en-US" dirty="0" smtClean="0"/>
              <a:t>-the details, a more in depth explanation?</a:t>
            </a:r>
          </a:p>
          <a:p>
            <a:endParaRPr lang="en-US" dirty="0" smtClean="0"/>
          </a:p>
          <a:p>
            <a:r>
              <a:rPr lang="en-US" dirty="0" smtClean="0"/>
              <a:t>Do you want to receive the information by:</a:t>
            </a:r>
          </a:p>
          <a:p>
            <a:r>
              <a:rPr lang="en-US" dirty="0" smtClean="0"/>
              <a:t>-listening? </a:t>
            </a:r>
          </a:p>
          <a:p>
            <a:r>
              <a:rPr lang="en-US" dirty="0" smtClean="0"/>
              <a:t>-reading?</a:t>
            </a:r>
          </a:p>
          <a:p>
            <a:r>
              <a:rPr lang="en-US" dirty="0" smtClean="0"/>
              <a:t>-a combination?</a:t>
            </a:r>
          </a:p>
          <a:p>
            <a:endParaRPr lang="en-US" dirty="0" smtClean="0"/>
          </a:p>
          <a:p>
            <a:r>
              <a:rPr lang="en-US" dirty="0" smtClean="0"/>
              <a:t>Do you want to process the information by:</a:t>
            </a:r>
          </a:p>
          <a:p>
            <a:r>
              <a:rPr lang="en-US" dirty="0" smtClean="0"/>
              <a:t>-having it explained?</a:t>
            </a:r>
          </a:p>
          <a:p>
            <a:r>
              <a:rPr lang="en-US" dirty="0" smtClean="0"/>
              <a:t>-having someone show you?</a:t>
            </a:r>
          </a:p>
          <a:p>
            <a:r>
              <a:rPr lang="en-US" dirty="0" smtClean="0"/>
              <a:t>-experiencing it yourself/hands-on?</a:t>
            </a:r>
          </a:p>
          <a:p>
            <a:endParaRPr lang="en-US" dirty="0" smtClean="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38</a:t>
            </a:fld>
            <a:endParaRPr lang="en-US"/>
          </a:p>
        </p:txBody>
      </p:sp>
    </p:spTree>
    <p:extLst>
      <p:ext uri="{BB962C8B-B14F-4D97-AF65-F5344CB8AC3E}">
        <p14:creationId xmlns:p14="http://schemas.microsoft.com/office/powerpoint/2010/main" val="3973530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4:17-4:22</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39</a:t>
            </a:fld>
            <a:endParaRPr lang="en-US"/>
          </a:p>
        </p:txBody>
      </p:sp>
    </p:spTree>
    <p:extLst>
      <p:ext uri="{BB962C8B-B14F-4D97-AF65-F5344CB8AC3E}">
        <p14:creationId xmlns:p14="http://schemas.microsoft.com/office/powerpoint/2010/main" val="131602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1:10-1:20</a:t>
            </a:r>
          </a:p>
          <a:p>
            <a:endParaRPr lang="en-US" dirty="0" smtClean="0"/>
          </a:p>
          <a:p>
            <a:r>
              <a:rPr lang="en-US" dirty="0" smtClean="0"/>
              <a:t>Write </a:t>
            </a:r>
            <a:r>
              <a:rPr lang="en-US" dirty="0"/>
              <a:t>down one thing that you hope to learn today.</a:t>
            </a:r>
          </a:p>
          <a:p>
            <a:r>
              <a:rPr lang="en-US" dirty="0"/>
              <a:t>Then we’ll hear from those who are willing to share.</a:t>
            </a:r>
          </a:p>
          <a:p>
            <a:r>
              <a:rPr lang="en-US" dirty="0"/>
              <a:t>This will help me guide the session for today and will hopefully ensure you leave satisfied!</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4</a:t>
            </a:fld>
            <a:endParaRPr lang="en-US"/>
          </a:p>
        </p:txBody>
      </p:sp>
    </p:spTree>
    <p:extLst>
      <p:ext uri="{BB962C8B-B14F-4D97-AF65-F5344CB8AC3E}">
        <p14:creationId xmlns:p14="http://schemas.microsoft.com/office/powerpoint/2010/main" val="20302640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4:22-4:30</a:t>
            </a:r>
          </a:p>
          <a:p>
            <a:endParaRPr lang="en-US" dirty="0" smtClean="0"/>
          </a:p>
          <a:p>
            <a:r>
              <a:rPr lang="en-US" dirty="0" smtClean="0"/>
              <a:t>Let’s take a minute to reflect on the</a:t>
            </a:r>
            <a:r>
              <a:rPr lang="en-US" baseline="0" dirty="0" smtClean="0"/>
              <a:t> time we’ve spent together today.</a:t>
            </a:r>
          </a:p>
          <a:p>
            <a:endParaRPr lang="en-US" baseline="0" dirty="0" smtClean="0"/>
          </a:p>
          <a:p>
            <a:r>
              <a:rPr lang="en-US" baseline="0" dirty="0" smtClean="0"/>
              <a:t>Did you learn what you came here to learn?</a:t>
            </a:r>
          </a:p>
          <a:p>
            <a:r>
              <a:rPr lang="en-US" baseline="0" dirty="0" smtClean="0"/>
              <a:t>Are you satisfied with the time you’ve spent here?</a:t>
            </a:r>
          </a:p>
          <a:p>
            <a:endParaRPr lang="en-US" baseline="0" dirty="0" smtClean="0"/>
          </a:p>
          <a:p>
            <a:r>
              <a:rPr lang="en-US" baseline="0" dirty="0" smtClean="0"/>
              <a:t>What is YOUR take away?</a:t>
            </a:r>
          </a:p>
          <a:p>
            <a:r>
              <a:rPr lang="en-US" baseline="0" dirty="0" smtClean="0"/>
              <a:t>Write down one thing you will do to change or improve the manner in which you engage parents.</a:t>
            </a:r>
          </a:p>
          <a:p>
            <a:endParaRPr lang="en-US" baseline="0" dirty="0" smtClean="0"/>
          </a:p>
          <a:p>
            <a:r>
              <a:rPr lang="en-US" baseline="0" dirty="0" smtClean="0"/>
              <a:t>Is anyone willing to share?</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40</a:t>
            </a:fld>
            <a:endParaRPr lang="en-US"/>
          </a:p>
        </p:txBody>
      </p:sp>
    </p:spTree>
    <p:extLst>
      <p:ext uri="{BB962C8B-B14F-4D97-AF65-F5344CB8AC3E}">
        <p14:creationId xmlns:p14="http://schemas.microsoft.com/office/powerpoint/2010/main" val="11481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1:20-1:22</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5</a:t>
            </a:fld>
            <a:endParaRPr lang="en-US"/>
          </a:p>
        </p:txBody>
      </p:sp>
    </p:spTree>
    <p:extLst>
      <p:ext uri="{BB962C8B-B14F-4D97-AF65-F5344CB8AC3E}">
        <p14:creationId xmlns:p14="http://schemas.microsoft.com/office/powerpoint/2010/main" val="33097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1:22-1:24</a:t>
            </a:r>
          </a:p>
          <a:p>
            <a:endParaRPr lang="en-US" dirty="0" smtClean="0">
              <a:solidFill>
                <a:schemeClr val="tx1"/>
              </a:solidFill>
            </a:endParaRPr>
          </a:p>
          <a:p>
            <a:r>
              <a:rPr lang="en-US" dirty="0" smtClean="0">
                <a:solidFill>
                  <a:schemeClr val="tx1"/>
                </a:solidFill>
              </a:rPr>
              <a:t>Before </a:t>
            </a:r>
            <a:r>
              <a:rPr lang="en-US" dirty="0">
                <a:solidFill>
                  <a:schemeClr val="tx1"/>
                </a:solidFill>
              </a:rPr>
              <a:t>we begin the session, I’d like to share a little information w/you about my background </a:t>
            </a:r>
            <a:endParaRPr lang="en-US" dirty="0" smtClean="0">
              <a:solidFill>
                <a:schemeClr val="tx1"/>
              </a:solidFill>
            </a:endParaRPr>
          </a:p>
          <a:p>
            <a:r>
              <a:rPr lang="en-US" dirty="0" smtClean="0">
                <a:solidFill>
                  <a:schemeClr val="tx1"/>
                </a:solidFill>
              </a:rPr>
              <a:t>so </a:t>
            </a:r>
            <a:r>
              <a:rPr lang="en-US" dirty="0">
                <a:solidFill>
                  <a:schemeClr val="tx1"/>
                </a:solidFill>
              </a:rPr>
              <a:t>that you have some understanding about from where I draw my perspective.</a:t>
            </a:r>
          </a:p>
          <a:p>
            <a:endParaRPr lang="en-US" dirty="0">
              <a:solidFill>
                <a:schemeClr val="tx1"/>
              </a:solidFill>
            </a:endParaRPr>
          </a:p>
          <a:p>
            <a:r>
              <a:rPr lang="en-US" dirty="0" smtClean="0">
                <a:solidFill>
                  <a:schemeClr val="tx1"/>
                </a:solidFill>
              </a:rPr>
              <a:t>I </a:t>
            </a:r>
            <a:r>
              <a:rPr lang="en-US" dirty="0">
                <a:solidFill>
                  <a:schemeClr val="tx1"/>
                </a:solidFill>
              </a:rPr>
              <a:t>am the Director at the Moog Center for Deaf Education; </a:t>
            </a:r>
            <a:endParaRPr lang="en-US" dirty="0" smtClean="0">
              <a:solidFill>
                <a:schemeClr val="tx1"/>
              </a:solidFill>
            </a:endParaRPr>
          </a:p>
          <a:p>
            <a:r>
              <a:rPr lang="en-US" dirty="0" smtClean="0">
                <a:solidFill>
                  <a:schemeClr val="tx1"/>
                </a:solidFill>
              </a:rPr>
              <a:t>however</a:t>
            </a:r>
            <a:r>
              <a:rPr lang="en-US" dirty="0">
                <a:solidFill>
                  <a:schemeClr val="tx1"/>
                </a:solidFill>
              </a:rPr>
              <a:t>, I continue to provide direct child service to a small number of children under the age of 3 </a:t>
            </a:r>
            <a:endParaRPr lang="en-US" dirty="0" smtClean="0">
              <a:solidFill>
                <a:schemeClr val="tx1"/>
              </a:solidFill>
            </a:endParaRPr>
          </a:p>
          <a:p>
            <a:r>
              <a:rPr lang="en-US" dirty="0" smtClean="0">
                <a:solidFill>
                  <a:schemeClr val="tx1"/>
                </a:solidFill>
              </a:rPr>
              <a:t>and </a:t>
            </a:r>
            <a:r>
              <a:rPr lang="en-US" dirty="0">
                <a:solidFill>
                  <a:schemeClr val="tx1"/>
                </a:solidFill>
              </a:rPr>
              <a:t>I continue to provide parent support to several families. </a:t>
            </a:r>
            <a:endParaRPr lang="en-US" dirty="0" smtClean="0">
              <a:solidFill>
                <a:schemeClr val="tx1"/>
              </a:solidFill>
            </a:endParaRPr>
          </a:p>
          <a:p>
            <a:r>
              <a:rPr lang="en-US" dirty="0" smtClean="0">
                <a:solidFill>
                  <a:schemeClr val="tx1"/>
                </a:solidFill>
              </a:rPr>
              <a:t>So </a:t>
            </a:r>
            <a:r>
              <a:rPr lang="en-US" dirty="0">
                <a:solidFill>
                  <a:schemeClr val="tx1"/>
                </a:solidFill>
              </a:rPr>
              <a:t>I continue to engage in conversations with families on a very personal level. </a:t>
            </a:r>
            <a:endParaRPr lang="en-US" dirty="0" smtClean="0">
              <a:solidFill>
                <a:schemeClr val="tx1"/>
              </a:solidFill>
            </a:endParaRPr>
          </a:p>
          <a:p>
            <a:r>
              <a:rPr lang="en-US" dirty="0" smtClean="0">
                <a:solidFill>
                  <a:schemeClr val="tx1"/>
                </a:solidFill>
              </a:rPr>
              <a:t>I </a:t>
            </a:r>
            <a:r>
              <a:rPr lang="en-US" dirty="0">
                <a:solidFill>
                  <a:schemeClr val="tx1"/>
                </a:solidFill>
              </a:rPr>
              <a:t>have been working with families, providing parent support for more than 30 years.</a:t>
            </a:r>
          </a:p>
          <a:p>
            <a:endParaRPr lang="en-US" dirty="0">
              <a:solidFill>
                <a:schemeClr val="tx1"/>
              </a:solidFill>
            </a:endParaRPr>
          </a:p>
          <a:p>
            <a:r>
              <a:rPr lang="en-US" dirty="0">
                <a:solidFill>
                  <a:schemeClr val="tx1"/>
                </a:solidFill>
              </a:rPr>
              <a:t>I received my doctorate two years ago, and my course of study was in Instructional Leadership </a:t>
            </a:r>
            <a:endParaRPr lang="en-US" dirty="0" smtClean="0">
              <a:solidFill>
                <a:schemeClr val="tx1"/>
              </a:solidFill>
            </a:endParaRPr>
          </a:p>
          <a:p>
            <a:r>
              <a:rPr lang="en-US" dirty="0" smtClean="0">
                <a:solidFill>
                  <a:schemeClr val="tx1"/>
                </a:solidFill>
              </a:rPr>
              <a:t>with </a:t>
            </a:r>
            <a:r>
              <a:rPr lang="en-US" dirty="0">
                <a:solidFill>
                  <a:schemeClr val="tx1"/>
                </a:solidFill>
              </a:rPr>
              <a:t>an emphasis in Andragogy, which is the study of adult learners.  </a:t>
            </a:r>
            <a:endParaRPr lang="en-US" dirty="0" smtClean="0">
              <a:solidFill>
                <a:schemeClr val="tx1"/>
              </a:solidFill>
            </a:endParaRPr>
          </a:p>
          <a:p>
            <a:r>
              <a:rPr lang="en-US" dirty="0" smtClean="0">
                <a:solidFill>
                  <a:schemeClr val="tx1"/>
                </a:solidFill>
              </a:rPr>
              <a:t>My </a:t>
            </a:r>
            <a:r>
              <a:rPr lang="en-US" dirty="0">
                <a:solidFill>
                  <a:schemeClr val="tx1"/>
                </a:solidFill>
              </a:rPr>
              <a:t>dissertation focused on the implications of providing parent support using real-time embedded coaching </a:t>
            </a:r>
            <a:endParaRPr lang="en-US" dirty="0" smtClean="0">
              <a:solidFill>
                <a:schemeClr val="tx1"/>
              </a:solidFill>
            </a:endParaRPr>
          </a:p>
          <a:p>
            <a:r>
              <a:rPr lang="en-US" dirty="0" smtClean="0">
                <a:solidFill>
                  <a:schemeClr val="tx1"/>
                </a:solidFill>
              </a:rPr>
              <a:t>and </a:t>
            </a:r>
            <a:r>
              <a:rPr lang="en-US" dirty="0">
                <a:solidFill>
                  <a:schemeClr val="tx1"/>
                </a:solidFill>
              </a:rPr>
              <a:t>involved an investigation of the parent perspective.</a:t>
            </a:r>
          </a:p>
          <a:p>
            <a:endParaRPr lang="en-US" dirty="0">
              <a:solidFill>
                <a:schemeClr val="tx1"/>
              </a:solidFill>
            </a:endParaRPr>
          </a:p>
          <a:p>
            <a:r>
              <a:rPr lang="en-US" dirty="0">
                <a:solidFill>
                  <a:schemeClr val="tx1"/>
                </a:solidFill>
              </a:rPr>
              <a:t>These collective experiences are the foundation of my perspective related to working with parents and other caregivers.</a:t>
            </a:r>
          </a:p>
          <a:p>
            <a:endParaRPr lang="en-US" dirty="0">
              <a:solidFill>
                <a:schemeClr val="tx1"/>
              </a:solidFill>
            </a:endParaRPr>
          </a:p>
          <a:p>
            <a:r>
              <a:rPr lang="en-US" dirty="0">
                <a:solidFill>
                  <a:schemeClr val="tx1"/>
                </a:solidFill>
              </a:rPr>
              <a:t>So today, we’re going to look at what I’ve learned and what I now find to be the most effective ways to engage parents and </a:t>
            </a:r>
            <a:r>
              <a:rPr lang="en-US" dirty="0" smtClean="0">
                <a:solidFill>
                  <a:schemeClr val="tx1"/>
                </a:solidFill>
              </a:rPr>
              <a:t>caregivers</a:t>
            </a:r>
            <a:r>
              <a:rPr lang="en-US" dirty="0">
                <a:solidFill>
                  <a:schemeClr val="tx1"/>
                </a:solidFill>
              </a:rPr>
              <a:t>.</a:t>
            </a:r>
          </a:p>
          <a:p>
            <a:endParaRPr lang="en-US" dirty="0"/>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6</a:t>
            </a:fld>
            <a:endParaRPr lang="en-US"/>
          </a:p>
        </p:txBody>
      </p:sp>
    </p:spTree>
    <p:extLst>
      <p:ext uri="{BB962C8B-B14F-4D97-AF65-F5344CB8AC3E}">
        <p14:creationId xmlns:p14="http://schemas.microsoft.com/office/powerpoint/2010/main" val="3747361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1:24-1:26</a:t>
            </a:r>
          </a:p>
          <a:p>
            <a:pPr eaLnBrk="1" hangingPunct="1"/>
            <a:endParaRPr lang="en-US" altLang="en-US" dirty="0" smtClean="0"/>
          </a:p>
          <a:p>
            <a:pPr eaLnBrk="1" hangingPunct="1"/>
            <a:r>
              <a:rPr lang="en-US" altLang="en-US" dirty="0" smtClean="0"/>
              <a:t>-</a:t>
            </a:r>
            <a:r>
              <a:rPr lang="en-US" altLang="en-US" dirty="0"/>
              <a:t>Current research, during the time of the study, 2016-2017,  was predominantly about children with normal hearing, </a:t>
            </a:r>
            <a:endParaRPr lang="en-US" altLang="en-US" dirty="0" smtClean="0"/>
          </a:p>
          <a:p>
            <a:pPr eaLnBrk="1" hangingPunct="1"/>
            <a:r>
              <a:rPr lang="en-US" altLang="en-US" dirty="0" smtClean="0"/>
              <a:t>although </a:t>
            </a:r>
            <a:r>
              <a:rPr lang="en-US" altLang="en-US" dirty="0"/>
              <a:t>there was research about children with disabilities, I found no research about coaching of children with hearing loss.</a:t>
            </a:r>
          </a:p>
          <a:p>
            <a:pPr eaLnBrk="1" hangingPunct="1"/>
            <a:endParaRPr lang="en-US" altLang="en-US" dirty="0"/>
          </a:p>
          <a:p>
            <a:pPr eaLnBrk="1" hangingPunct="1"/>
            <a:r>
              <a:rPr lang="en-US" altLang="en-US" dirty="0"/>
              <a:t>-The research described the increase of parental engagement when coaching was applied during parent-child activities</a:t>
            </a:r>
          </a:p>
          <a:p>
            <a:pPr eaLnBrk="1" hangingPunct="1"/>
            <a:r>
              <a:rPr lang="en-US" altLang="en-US" dirty="0"/>
              <a:t>-The research described the increase of child language when parents engaged with their children</a:t>
            </a:r>
          </a:p>
          <a:p>
            <a:pPr eaLnBrk="1" hangingPunct="1"/>
            <a:endParaRPr lang="en-US" altLang="en-US" dirty="0"/>
          </a:p>
          <a:p>
            <a:pPr eaLnBrk="1" hangingPunct="1"/>
            <a:r>
              <a:rPr lang="en-US" altLang="en-US" dirty="0"/>
              <a:t>-Rush and Shelden were the most prominent  authors of coaching theory. </a:t>
            </a:r>
          </a:p>
          <a:p>
            <a:pPr eaLnBrk="1" hangingPunct="1"/>
            <a:r>
              <a:rPr lang="en-US" altLang="en-US" dirty="0"/>
              <a:t>Their book, </a:t>
            </a:r>
            <a:r>
              <a:rPr lang="en-US" altLang="en-US" u="sng" dirty="0"/>
              <a:t>The Early Childhood Coaching Handbook</a:t>
            </a:r>
            <a:r>
              <a:rPr lang="en-US" altLang="en-US" dirty="0"/>
              <a:t>, published in 2011, </a:t>
            </a:r>
            <a:endParaRPr lang="en-US" altLang="en-US" dirty="0" smtClean="0"/>
          </a:p>
          <a:p>
            <a:pPr eaLnBrk="1" hangingPunct="1"/>
            <a:r>
              <a:rPr lang="en-US" altLang="en-US" dirty="0" smtClean="0"/>
              <a:t>includes </a:t>
            </a:r>
            <a:r>
              <a:rPr lang="en-US" altLang="en-US" dirty="0"/>
              <a:t>many of the ideas and the strategies that were implemented in the coaching sessions at the Moog Center, </a:t>
            </a:r>
          </a:p>
          <a:p>
            <a:pPr eaLnBrk="1" hangingPunct="1"/>
            <a:endParaRPr lang="en-US" altLang="en-US" dirty="0"/>
          </a:p>
          <a:p>
            <a:pPr eaLnBrk="1" hangingPunct="1"/>
            <a:r>
              <a:rPr lang="en-US" altLang="en-US" dirty="0"/>
              <a:t>-The coaching theory of Rush and Shelden includes 5 components</a:t>
            </a:r>
            <a:r>
              <a:rPr lang="en-US" altLang="en-US" dirty="0" smtClean="0"/>
              <a:t>.</a:t>
            </a:r>
          </a:p>
          <a:p>
            <a:pPr eaLnBrk="1" hangingPunct="1"/>
            <a:r>
              <a:rPr lang="en-US" altLang="en-US" dirty="0" smtClean="0"/>
              <a:t>At</a:t>
            </a:r>
            <a:r>
              <a:rPr lang="en-US" altLang="en-US" baseline="0" dirty="0" smtClean="0"/>
              <a:t> the Moog Center we were already using the Rush and Shelden model</a:t>
            </a:r>
            <a:r>
              <a:rPr lang="en-US" altLang="en-US" dirty="0" smtClean="0"/>
              <a:t> without knowing</a:t>
            </a:r>
            <a:r>
              <a:rPr lang="en-US" altLang="en-US" baseline="0" dirty="0" smtClean="0"/>
              <a:t> it, except for </a:t>
            </a:r>
            <a:r>
              <a:rPr lang="en-US" altLang="en-US" i="1" baseline="0" dirty="0" smtClean="0"/>
              <a:t>reflection</a:t>
            </a:r>
            <a:endParaRPr lang="en-US" altLang="en-US" i="1" dirty="0" smtClean="0"/>
          </a:p>
          <a:p>
            <a:pPr eaLnBrk="1" hangingPunct="1"/>
            <a:endParaRPr lang="en-US" altLang="en-US" dirty="0"/>
          </a:p>
          <a:p>
            <a:pPr eaLnBrk="1" hangingPunct="1"/>
            <a:endParaRPr lang="en-US" altLang="en-US" dirty="0"/>
          </a:p>
          <a:p>
            <a:pPr eaLnBrk="1" hangingPunct="1"/>
            <a:r>
              <a:rPr lang="en-US" altLang="en-US" dirty="0"/>
              <a:t>     </a:t>
            </a:r>
          </a:p>
          <a:p>
            <a:pPr eaLnBrk="1" hangingPunct="1"/>
            <a:r>
              <a:rPr lang="en-US" altLang="en-US" dirty="0"/>
              <a:t> </a:t>
            </a:r>
            <a:endParaRPr lang="en-US" altLang="en-US" u="sng" dirty="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E6745536-FED1-5040-A07D-34FA600E0330}" type="slidenum">
              <a:rPr lang="en-US" altLang="en-US" sz="1200"/>
              <a:pPr/>
              <a:t>7</a:t>
            </a:fld>
            <a:endParaRPr lang="en-US" altLang="en-US" sz="1200"/>
          </a:p>
        </p:txBody>
      </p:sp>
    </p:spTree>
    <p:extLst>
      <p:ext uri="{BB962C8B-B14F-4D97-AF65-F5344CB8AC3E}">
        <p14:creationId xmlns:p14="http://schemas.microsoft.com/office/powerpoint/2010/main" val="293005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1:26-1:28</a:t>
            </a:r>
          </a:p>
          <a:p>
            <a:endParaRPr lang="en-US" dirty="0" smtClean="0"/>
          </a:p>
          <a:p>
            <a:r>
              <a:rPr lang="en-US" dirty="0" smtClean="0"/>
              <a:t>Let’s </a:t>
            </a:r>
            <a:r>
              <a:rPr lang="en-US" dirty="0"/>
              <a:t>talk about the components of an early intervention session:</a:t>
            </a:r>
          </a:p>
          <a:p>
            <a:r>
              <a:rPr lang="en-US" dirty="0"/>
              <a:t>     What are some of the components of an EI session?</a:t>
            </a:r>
          </a:p>
          <a:p>
            <a:r>
              <a:rPr lang="en-US" dirty="0"/>
              <a:t>	-checking the device</a:t>
            </a:r>
          </a:p>
          <a:p>
            <a:r>
              <a:rPr lang="en-US" dirty="0"/>
              <a:t>	-gathering information </a:t>
            </a:r>
          </a:p>
          <a:p>
            <a:r>
              <a:rPr lang="en-US" dirty="0"/>
              <a:t>	-sharing of information</a:t>
            </a:r>
          </a:p>
          <a:p>
            <a:r>
              <a:rPr lang="en-US" dirty="0"/>
              <a:t>	-demonstration </a:t>
            </a:r>
          </a:p>
          <a:p>
            <a:r>
              <a:rPr lang="en-US" dirty="0"/>
              <a:t>	-observation/coaching</a:t>
            </a:r>
          </a:p>
          <a:p>
            <a:endParaRPr lang="en-US" dirty="0"/>
          </a:p>
          <a:p>
            <a:r>
              <a:rPr lang="en-US" dirty="0"/>
              <a:t>This presentation is going to focus on the coaching aspect of an EI session, so let’s talk about what I mean by coaching and what that looks like.</a:t>
            </a:r>
          </a:p>
        </p:txBody>
      </p:sp>
      <p:sp>
        <p:nvSpPr>
          <p:cNvPr id="4" name="Slide Number Placeholder 3"/>
          <p:cNvSpPr>
            <a:spLocks noGrp="1"/>
          </p:cNvSpPr>
          <p:nvPr>
            <p:ph type="sldNum" sz="quarter" idx="5"/>
          </p:nvPr>
        </p:nvSpPr>
        <p:spPr/>
        <p:txBody>
          <a:bodyPr/>
          <a:lstStyle/>
          <a:p>
            <a:pPr>
              <a:defRPr/>
            </a:pPr>
            <a:fld id="{79D5FEAC-A9E2-2443-9422-4824B204F8AC}" type="slidenum">
              <a:rPr lang="en-US" smtClean="0"/>
              <a:pPr>
                <a:defRPr/>
              </a:pPr>
              <a:t>8</a:t>
            </a:fld>
            <a:endParaRPr lang="en-US"/>
          </a:p>
        </p:txBody>
      </p:sp>
    </p:spTree>
    <p:extLst>
      <p:ext uri="{BB962C8B-B14F-4D97-AF65-F5344CB8AC3E}">
        <p14:creationId xmlns:p14="http://schemas.microsoft.com/office/powerpoint/2010/main" val="3362512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1:28-1:29</a:t>
            </a:r>
            <a:endParaRPr lang="en-US" dirty="0"/>
          </a:p>
        </p:txBody>
      </p:sp>
      <p:sp>
        <p:nvSpPr>
          <p:cNvPr id="4" name="Slide Number Placeholder 3"/>
          <p:cNvSpPr>
            <a:spLocks noGrp="1"/>
          </p:cNvSpPr>
          <p:nvPr>
            <p:ph type="sldNum" sz="quarter" idx="10"/>
          </p:nvPr>
        </p:nvSpPr>
        <p:spPr/>
        <p:txBody>
          <a:bodyPr/>
          <a:lstStyle/>
          <a:p>
            <a:pPr>
              <a:defRPr/>
            </a:pPr>
            <a:fld id="{79D5FEAC-A9E2-2443-9422-4824B204F8AC}" type="slidenum">
              <a:rPr lang="en-US" smtClean="0"/>
              <a:pPr>
                <a:defRPr/>
              </a:pPr>
              <a:t>9</a:t>
            </a:fld>
            <a:endParaRPr lang="en-US"/>
          </a:p>
        </p:txBody>
      </p:sp>
    </p:spTree>
    <p:extLst>
      <p:ext uri="{BB962C8B-B14F-4D97-AF65-F5344CB8AC3E}">
        <p14:creationId xmlns:p14="http://schemas.microsoft.com/office/powerpoint/2010/main" val="1404654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762000" y="1676400"/>
            <a:ext cx="7696200" cy="1676400"/>
            <a:chOff x="436" y="48"/>
            <a:chExt cx="4896" cy="720"/>
          </a:xfrm>
        </p:grpSpPr>
        <p:sp>
          <p:nvSpPr>
            <p:cNvPr id="5" name="AutoShape 1027" descr="User:vitaliyk:bgmac.gif"/>
            <p:cNvSpPr>
              <a:spLocks noChangeArrowheads="1"/>
            </p:cNvSpPr>
            <p:nvPr/>
          </p:nvSpPr>
          <p:spPr bwMode="auto">
            <a:xfrm>
              <a:off x="436" y="48"/>
              <a:ext cx="4896" cy="720"/>
            </a:xfrm>
            <a:prstGeom prst="roundRect">
              <a:avLst>
                <a:gd name="adj" fmla="val 16667"/>
              </a:avLst>
            </a:prstGeom>
            <a:blipFill dpi="0" rotWithShape="0">
              <a:blip r:embed="rId2"/>
              <a:srcRect/>
              <a:tile tx="0" ty="0" sx="100000" sy="100000" flip="none" algn="tl"/>
            </a:blipFill>
            <a:ln>
              <a:noFill/>
            </a:ln>
            <a:effectLst>
              <a:prstShdw prst="shdw17" dist="56796" dir="14606097">
                <a:srgbClr val="949494">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
          <p:nvSpPr>
            <p:cNvPr id="6" name="Line 1028"/>
            <p:cNvSpPr>
              <a:spLocks noChangeShapeType="1"/>
            </p:cNvSpPr>
            <p:nvPr/>
          </p:nvSpPr>
          <p:spPr bwMode="auto">
            <a:xfrm>
              <a:off x="576" y="768"/>
              <a:ext cx="4603" cy="0"/>
            </a:xfrm>
            <a:prstGeom prst="line">
              <a:avLst/>
            </a:prstGeom>
            <a:noFill/>
            <a:ln w="28575">
              <a:solidFill>
                <a:schemeClr val="bg1"/>
              </a:solidFill>
              <a:round/>
              <a:headEnd/>
              <a:tailEnd/>
            </a:ln>
            <a:effectLst>
              <a:outerShdw blurRad="63500" dist="2694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grpSp>
        <p:nvGrpSpPr>
          <p:cNvPr id="7" name="Group 1029"/>
          <p:cNvGrpSpPr>
            <a:grpSpLocks/>
          </p:cNvGrpSpPr>
          <p:nvPr/>
        </p:nvGrpSpPr>
        <p:grpSpPr bwMode="auto">
          <a:xfrm>
            <a:off x="685800" y="3505200"/>
            <a:ext cx="7772400" cy="304800"/>
            <a:chOff x="432" y="816"/>
            <a:chExt cx="4896" cy="192"/>
          </a:xfrm>
        </p:grpSpPr>
        <p:sp>
          <p:nvSpPr>
            <p:cNvPr id="8" name="AutoShape 1030"/>
            <p:cNvSpPr>
              <a:spLocks noChangeArrowheads="1"/>
            </p:cNvSpPr>
            <p:nvPr/>
          </p:nvSpPr>
          <p:spPr bwMode="auto">
            <a:xfrm>
              <a:off x="432" y="816"/>
              <a:ext cx="4896" cy="192"/>
            </a:xfrm>
            <a:prstGeom prst="roundRect">
              <a:avLst>
                <a:gd name="adj" fmla="val 50000"/>
              </a:avLst>
            </a:prstGeom>
            <a:gradFill rotWithShape="0">
              <a:gsLst>
                <a:gs pos="0">
                  <a:schemeClr val="tx2">
                    <a:gamma/>
                    <a:shade val="74118"/>
                    <a:invGamma/>
                  </a:schemeClr>
                </a:gs>
                <a:gs pos="50000">
                  <a:schemeClr val="tx2"/>
                </a:gs>
                <a:gs pos="100000">
                  <a:schemeClr val="tx2">
                    <a:gamma/>
                    <a:shade val="74118"/>
                    <a:invGamma/>
                  </a:schemeClr>
                </a:gs>
              </a:gsLst>
              <a:lin ang="5400000" scaled="1"/>
            </a:gradFill>
            <a:ln>
              <a:noFill/>
            </a:ln>
            <a:effectLst>
              <a:outerShdw blurRad="63500" dist="101600" dir="54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US"/>
            </a:p>
          </p:txBody>
        </p:sp>
        <p:sp>
          <p:nvSpPr>
            <p:cNvPr id="9" name="AutoShape 1031"/>
            <p:cNvSpPr>
              <a:spLocks noChangeArrowheads="1"/>
            </p:cNvSpPr>
            <p:nvPr/>
          </p:nvSpPr>
          <p:spPr bwMode="auto">
            <a:xfrm flipV="1">
              <a:off x="522" y="828"/>
              <a:ext cx="4722" cy="29"/>
            </a:xfrm>
            <a:prstGeom prst="roundRect">
              <a:avLst>
                <a:gd name="adj" fmla="val 50000"/>
              </a:avLst>
            </a:prstGeom>
            <a:gradFill rotWithShape="0">
              <a:gsLst>
                <a:gs pos="0">
                  <a:schemeClr val="tx2"/>
                </a:gs>
                <a:gs pos="50000">
                  <a:srgbClr val="FFFFFF"/>
                </a:gs>
                <a:gs pos="100000">
                  <a:schemeClr val="tx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a:defRPr/>
              </a:pPr>
              <a:endParaRPr lang="en-US" altLang="en-US">
                <a:solidFill>
                  <a:schemeClr val="tx2"/>
                </a:solidFill>
              </a:endParaRPr>
            </a:p>
          </p:txBody>
        </p:sp>
      </p:grpSp>
      <p:sp>
        <p:nvSpPr>
          <p:cNvPr id="10" name="AutoShape 1037"/>
          <p:cNvSpPr>
            <a:spLocks noChangeArrowheads="1"/>
          </p:cNvSpPr>
          <p:nvPr/>
        </p:nvSpPr>
        <p:spPr bwMode="auto">
          <a:xfrm>
            <a:off x="0" y="76200"/>
            <a:ext cx="609600" cy="6629400"/>
          </a:xfrm>
          <a:prstGeom prst="flowChartDelay">
            <a:avLst/>
          </a:prstGeom>
          <a:solidFill>
            <a:schemeClr val="accent1">
              <a:alpha val="50195"/>
            </a:schemeClr>
          </a:solidFill>
          <a:ln>
            <a:noFill/>
          </a:ln>
          <a:effectLst>
            <a:prstShdw prst="shdw17" dist="29783" dir="3885598">
              <a:schemeClr val="bg2">
                <a:alpha val="50000"/>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
        <p:nvSpPr>
          <p:cNvPr id="11" name="AutoShape 1038"/>
          <p:cNvSpPr>
            <a:spLocks noChangeArrowheads="1"/>
          </p:cNvSpPr>
          <p:nvPr/>
        </p:nvSpPr>
        <p:spPr bwMode="auto">
          <a:xfrm flipH="1">
            <a:off x="8534400" y="76200"/>
            <a:ext cx="609600" cy="6629400"/>
          </a:xfrm>
          <a:prstGeom prst="flowChartDelay">
            <a:avLst/>
          </a:prstGeom>
          <a:solidFill>
            <a:schemeClr val="accent1">
              <a:alpha val="50195"/>
            </a:schemeClr>
          </a:solidFill>
          <a:ln>
            <a:noFill/>
          </a:ln>
          <a:effectLst>
            <a:prstShdw prst="shdw17" dist="29783" dir="3885598">
              <a:schemeClr val="bg2">
                <a:alpha val="50000"/>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
        <p:nvSpPr>
          <p:cNvPr id="4104" name="Rectangle 1032"/>
          <p:cNvSpPr>
            <a:spLocks noGrp="1" noChangeArrowheads="1"/>
          </p:cNvSpPr>
          <p:nvPr>
            <p:ph type="ctrTitle"/>
          </p:nvPr>
        </p:nvSpPr>
        <p:spPr>
          <a:xfrm>
            <a:off x="838200" y="2057400"/>
            <a:ext cx="7391400" cy="914400"/>
          </a:xfrm>
        </p:spPr>
        <p:txBody>
          <a:bodyPr/>
          <a:lstStyle>
            <a:lvl1pPr>
              <a:defRPr/>
            </a:lvl1pPr>
          </a:lstStyle>
          <a:p>
            <a:pPr lvl="0"/>
            <a:r>
              <a:rPr lang="en-US" altLang="en-US" noProof="0"/>
              <a:t>Click to edit Master title style</a:t>
            </a:r>
          </a:p>
        </p:txBody>
      </p:sp>
      <p:sp>
        <p:nvSpPr>
          <p:cNvPr id="4105" name="Rectangle 103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12" name="Rectangle 103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en-US"/>
          </a:p>
        </p:txBody>
      </p:sp>
      <p:sp>
        <p:nvSpPr>
          <p:cNvPr id="13" name="Rectangle 103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14" name="Rectangle 1036"/>
          <p:cNvSpPr>
            <a:spLocks noGrp="1" noChangeArrowheads="1"/>
          </p:cNvSpPr>
          <p:nvPr>
            <p:ph type="sldNum" sz="quarter" idx="12"/>
          </p:nvPr>
        </p:nvSpPr>
        <p:spPr>
          <a:xfrm>
            <a:off x="6553200" y="6248400"/>
            <a:ext cx="1905000" cy="457200"/>
          </a:xfrm>
        </p:spPr>
        <p:txBody>
          <a:bodyPr/>
          <a:lstStyle>
            <a:lvl1pPr>
              <a:defRPr/>
            </a:lvl1pPr>
          </a:lstStyle>
          <a:p>
            <a:pPr>
              <a:defRPr/>
            </a:pPr>
            <a:fld id="{03D22EB4-0DBC-F749-955E-A23D4FAE3FA9}" type="slidenum">
              <a:rPr lang="en-US" altLang="en-US"/>
              <a:pPr>
                <a:defRPr/>
              </a:pPr>
              <a:t>‹#›</a:t>
            </a:fld>
            <a:endParaRPr lang="en-US" altLang="en-US"/>
          </a:p>
        </p:txBody>
      </p:sp>
    </p:spTree>
    <p:extLst>
      <p:ext uri="{BB962C8B-B14F-4D97-AF65-F5344CB8AC3E}">
        <p14:creationId xmlns:p14="http://schemas.microsoft.com/office/powerpoint/2010/main" val="62783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BC5ACD82-0C6C-624E-9E01-AF2ADA163D40}" type="slidenum">
              <a:rPr lang="en-US" altLang="en-US"/>
              <a:pPr>
                <a:defRPr/>
              </a:pPr>
              <a:t>‹#›</a:t>
            </a:fld>
            <a:endParaRPr lang="en-US" altLang="en-US"/>
          </a:p>
        </p:txBody>
      </p:sp>
    </p:spTree>
    <p:extLst>
      <p:ext uri="{BB962C8B-B14F-4D97-AF65-F5344CB8AC3E}">
        <p14:creationId xmlns:p14="http://schemas.microsoft.com/office/powerpoint/2010/main" val="195841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811E9FAA-A1F6-7641-B877-CEFADB0587CB}" type="slidenum">
              <a:rPr lang="en-US" altLang="en-US"/>
              <a:pPr>
                <a:defRPr/>
              </a:pPr>
              <a:t>‹#›</a:t>
            </a:fld>
            <a:endParaRPr lang="en-US" altLang="en-US"/>
          </a:p>
        </p:txBody>
      </p:sp>
    </p:spTree>
    <p:extLst>
      <p:ext uri="{BB962C8B-B14F-4D97-AF65-F5344CB8AC3E}">
        <p14:creationId xmlns:p14="http://schemas.microsoft.com/office/powerpoint/2010/main" val="66151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23BC4539-52E8-D142-A88E-66235BB236A7}" type="slidenum">
              <a:rPr lang="en-US" altLang="en-US"/>
              <a:pPr>
                <a:defRPr/>
              </a:pPr>
              <a:t>‹#›</a:t>
            </a:fld>
            <a:endParaRPr lang="en-US" altLang="en-US"/>
          </a:p>
        </p:txBody>
      </p:sp>
    </p:spTree>
    <p:extLst>
      <p:ext uri="{BB962C8B-B14F-4D97-AF65-F5344CB8AC3E}">
        <p14:creationId xmlns:p14="http://schemas.microsoft.com/office/powerpoint/2010/main" val="64096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78392331-7EBB-0D4F-BDF4-76BAEA4F64BC}" type="slidenum">
              <a:rPr lang="en-US" altLang="en-US"/>
              <a:pPr>
                <a:defRPr/>
              </a:pPr>
              <a:t>‹#›</a:t>
            </a:fld>
            <a:endParaRPr lang="en-US" altLang="en-US"/>
          </a:p>
        </p:txBody>
      </p:sp>
    </p:spTree>
    <p:extLst>
      <p:ext uri="{BB962C8B-B14F-4D97-AF65-F5344CB8AC3E}">
        <p14:creationId xmlns:p14="http://schemas.microsoft.com/office/powerpoint/2010/main" val="8381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D4E89578-B818-D44A-928B-EF0A79387D7E}" type="slidenum">
              <a:rPr lang="en-US" altLang="en-US"/>
              <a:pPr>
                <a:defRPr/>
              </a:pPr>
              <a:t>‹#›</a:t>
            </a:fld>
            <a:endParaRPr lang="en-US" altLang="en-US"/>
          </a:p>
        </p:txBody>
      </p:sp>
    </p:spTree>
    <p:extLst>
      <p:ext uri="{BB962C8B-B14F-4D97-AF65-F5344CB8AC3E}">
        <p14:creationId xmlns:p14="http://schemas.microsoft.com/office/powerpoint/2010/main" val="73616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2"/>
          <p:cNvSpPr>
            <a:spLocks noGrp="1" noChangeArrowheads="1"/>
          </p:cNvSpPr>
          <p:nvPr>
            <p:ph type="sldNum" sz="quarter" idx="12"/>
          </p:nvPr>
        </p:nvSpPr>
        <p:spPr>
          <a:ln/>
        </p:spPr>
        <p:txBody>
          <a:bodyPr/>
          <a:lstStyle>
            <a:lvl1pPr>
              <a:defRPr/>
            </a:lvl1pPr>
          </a:lstStyle>
          <a:p>
            <a:pPr>
              <a:defRPr/>
            </a:pPr>
            <a:fld id="{648E1B04-88E6-194D-A728-59281907046B}" type="slidenum">
              <a:rPr lang="en-US" altLang="en-US"/>
              <a:pPr>
                <a:defRPr/>
              </a:pPr>
              <a:t>‹#›</a:t>
            </a:fld>
            <a:endParaRPr lang="en-US" altLang="en-US"/>
          </a:p>
        </p:txBody>
      </p:sp>
    </p:spTree>
    <p:extLst>
      <p:ext uri="{BB962C8B-B14F-4D97-AF65-F5344CB8AC3E}">
        <p14:creationId xmlns:p14="http://schemas.microsoft.com/office/powerpoint/2010/main" val="111273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2"/>
          <p:cNvSpPr>
            <a:spLocks noGrp="1" noChangeArrowheads="1"/>
          </p:cNvSpPr>
          <p:nvPr>
            <p:ph type="sldNum" sz="quarter" idx="12"/>
          </p:nvPr>
        </p:nvSpPr>
        <p:spPr>
          <a:ln/>
        </p:spPr>
        <p:txBody>
          <a:bodyPr/>
          <a:lstStyle>
            <a:lvl1pPr>
              <a:defRPr/>
            </a:lvl1pPr>
          </a:lstStyle>
          <a:p>
            <a:pPr>
              <a:defRPr/>
            </a:pPr>
            <a:fld id="{4E7E0A0A-7D43-7C4F-893C-FA6CAB7712A1}" type="slidenum">
              <a:rPr lang="en-US" altLang="en-US"/>
              <a:pPr>
                <a:defRPr/>
              </a:pPr>
              <a:t>‹#›</a:t>
            </a:fld>
            <a:endParaRPr lang="en-US" altLang="en-US"/>
          </a:p>
        </p:txBody>
      </p:sp>
    </p:spTree>
    <p:extLst>
      <p:ext uri="{BB962C8B-B14F-4D97-AF65-F5344CB8AC3E}">
        <p14:creationId xmlns:p14="http://schemas.microsoft.com/office/powerpoint/2010/main" val="152109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2"/>
          <p:cNvSpPr>
            <a:spLocks noGrp="1" noChangeArrowheads="1"/>
          </p:cNvSpPr>
          <p:nvPr>
            <p:ph type="sldNum" sz="quarter" idx="12"/>
          </p:nvPr>
        </p:nvSpPr>
        <p:spPr>
          <a:ln/>
        </p:spPr>
        <p:txBody>
          <a:bodyPr/>
          <a:lstStyle>
            <a:lvl1pPr>
              <a:defRPr/>
            </a:lvl1pPr>
          </a:lstStyle>
          <a:p>
            <a:pPr>
              <a:defRPr/>
            </a:pPr>
            <a:fld id="{90DC3348-CA7A-9647-9242-6DE80FBDCF23}" type="slidenum">
              <a:rPr lang="en-US" altLang="en-US"/>
              <a:pPr>
                <a:defRPr/>
              </a:pPr>
              <a:t>‹#›</a:t>
            </a:fld>
            <a:endParaRPr lang="en-US" altLang="en-US"/>
          </a:p>
        </p:txBody>
      </p:sp>
    </p:spTree>
    <p:extLst>
      <p:ext uri="{BB962C8B-B14F-4D97-AF65-F5344CB8AC3E}">
        <p14:creationId xmlns:p14="http://schemas.microsoft.com/office/powerpoint/2010/main" val="138695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F3390A66-3363-384F-87B6-F599C4C9348A}" type="slidenum">
              <a:rPr lang="en-US" altLang="en-US"/>
              <a:pPr>
                <a:defRPr/>
              </a:pPr>
              <a:t>‹#›</a:t>
            </a:fld>
            <a:endParaRPr lang="en-US" altLang="en-US"/>
          </a:p>
        </p:txBody>
      </p:sp>
    </p:spTree>
    <p:extLst>
      <p:ext uri="{BB962C8B-B14F-4D97-AF65-F5344CB8AC3E}">
        <p14:creationId xmlns:p14="http://schemas.microsoft.com/office/powerpoint/2010/main" val="172775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141A60A0-B6F9-8B41-8318-9F03DDC1B189}" type="slidenum">
              <a:rPr lang="en-US" altLang="en-US"/>
              <a:pPr>
                <a:defRPr/>
              </a:pPr>
              <a:t>‹#›</a:t>
            </a:fld>
            <a:endParaRPr lang="en-US" altLang="en-US"/>
          </a:p>
        </p:txBody>
      </p:sp>
    </p:spTree>
    <p:extLst>
      <p:ext uri="{BB962C8B-B14F-4D97-AF65-F5344CB8AC3E}">
        <p14:creationId xmlns:p14="http://schemas.microsoft.com/office/powerpoint/2010/main" val="4177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62000" y="152400"/>
            <a:ext cx="7696200" cy="1066800"/>
            <a:chOff x="436" y="48"/>
            <a:chExt cx="4896" cy="720"/>
          </a:xfrm>
        </p:grpSpPr>
        <p:sp>
          <p:nvSpPr>
            <p:cNvPr id="1037" name="AutoShape 3" descr="User:vitaliyk:bgmac.gif"/>
            <p:cNvSpPr>
              <a:spLocks noChangeArrowheads="1"/>
            </p:cNvSpPr>
            <p:nvPr/>
          </p:nvSpPr>
          <p:spPr bwMode="auto">
            <a:xfrm>
              <a:off x="436" y="48"/>
              <a:ext cx="4896" cy="720"/>
            </a:xfrm>
            <a:prstGeom prst="roundRect">
              <a:avLst>
                <a:gd name="adj" fmla="val 16667"/>
              </a:avLst>
            </a:prstGeom>
            <a:blipFill dpi="0" rotWithShape="0">
              <a:blip r:embed="rId13"/>
              <a:srcRect/>
              <a:tile tx="0" ty="0" sx="100000" sy="100000" flip="none" algn="tl"/>
            </a:blipFill>
            <a:ln>
              <a:noFill/>
            </a:ln>
            <a:effectLst>
              <a:prstShdw prst="shdw17" dist="56796" dir="14606097">
                <a:srgbClr val="949494">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
          <p:nvSpPr>
            <p:cNvPr id="3076" name="Line 4"/>
            <p:cNvSpPr>
              <a:spLocks noChangeShapeType="1"/>
            </p:cNvSpPr>
            <p:nvPr/>
          </p:nvSpPr>
          <p:spPr bwMode="auto">
            <a:xfrm>
              <a:off x="576" y="768"/>
              <a:ext cx="4603" cy="0"/>
            </a:xfrm>
            <a:prstGeom prst="line">
              <a:avLst/>
            </a:prstGeom>
            <a:noFill/>
            <a:ln w="28575">
              <a:solidFill>
                <a:schemeClr val="bg1"/>
              </a:solidFill>
              <a:round/>
              <a:headEnd/>
              <a:tailEnd/>
            </a:ln>
            <a:effectLst>
              <a:outerShdw blurRad="63500" dist="2694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grpSp>
        <p:nvGrpSpPr>
          <p:cNvPr id="1027" name="Group 5"/>
          <p:cNvGrpSpPr>
            <a:grpSpLocks/>
          </p:cNvGrpSpPr>
          <p:nvPr/>
        </p:nvGrpSpPr>
        <p:grpSpPr bwMode="auto">
          <a:xfrm>
            <a:off x="685800" y="1371600"/>
            <a:ext cx="7772400" cy="304800"/>
            <a:chOff x="432" y="816"/>
            <a:chExt cx="4896" cy="192"/>
          </a:xfrm>
        </p:grpSpPr>
        <p:sp>
          <p:nvSpPr>
            <p:cNvPr id="3078" name="AutoShape 6"/>
            <p:cNvSpPr>
              <a:spLocks noChangeArrowheads="1"/>
            </p:cNvSpPr>
            <p:nvPr/>
          </p:nvSpPr>
          <p:spPr bwMode="auto">
            <a:xfrm>
              <a:off x="432" y="816"/>
              <a:ext cx="4896" cy="192"/>
            </a:xfrm>
            <a:prstGeom prst="roundRect">
              <a:avLst>
                <a:gd name="adj" fmla="val 50000"/>
              </a:avLst>
            </a:prstGeom>
            <a:gradFill rotWithShape="0">
              <a:gsLst>
                <a:gs pos="0">
                  <a:schemeClr val="tx2">
                    <a:gamma/>
                    <a:shade val="74118"/>
                    <a:invGamma/>
                  </a:schemeClr>
                </a:gs>
                <a:gs pos="50000">
                  <a:schemeClr val="tx2"/>
                </a:gs>
                <a:gs pos="100000">
                  <a:schemeClr val="tx2">
                    <a:gamma/>
                    <a:shade val="74118"/>
                    <a:invGamma/>
                  </a:schemeClr>
                </a:gs>
              </a:gsLst>
              <a:lin ang="5400000" scaled="1"/>
            </a:gradFill>
            <a:ln>
              <a:noFill/>
            </a:ln>
            <a:effectLst>
              <a:outerShdw blurRad="63500" dist="101600" dir="54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US"/>
            </a:p>
          </p:txBody>
        </p:sp>
        <p:sp>
          <p:nvSpPr>
            <p:cNvPr id="3079" name="AutoShape 7"/>
            <p:cNvSpPr>
              <a:spLocks noChangeArrowheads="1"/>
            </p:cNvSpPr>
            <p:nvPr/>
          </p:nvSpPr>
          <p:spPr bwMode="auto">
            <a:xfrm flipV="1">
              <a:off x="522" y="828"/>
              <a:ext cx="4722" cy="29"/>
            </a:xfrm>
            <a:prstGeom prst="roundRect">
              <a:avLst>
                <a:gd name="adj" fmla="val 50000"/>
              </a:avLst>
            </a:prstGeom>
            <a:gradFill rotWithShape="0">
              <a:gsLst>
                <a:gs pos="0">
                  <a:schemeClr val="tx2"/>
                </a:gs>
                <a:gs pos="50000">
                  <a:srgbClr val="FFFFFF"/>
                </a:gs>
                <a:gs pos="100000">
                  <a:schemeClr val="tx2"/>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a:defRPr/>
              </a:pPr>
              <a:endParaRPr lang="en-US" altLang="en-US">
                <a:solidFill>
                  <a:schemeClr val="tx2"/>
                </a:solidFill>
              </a:endParaRPr>
            </a:p>
          </p:txBody>
        </p:sp>
      </p:grpSp>
      <p:sp>
        <p:nvSpPr>
          <p:cNvPr id="3080" name="Rectangle 8"/>
          <p:cNvSpPr>
            <a:spLocks noGrp="1" noChangeArrowheads="1"/>
          </p:cNvSpPr>
          <p:nvPr>
            <p:ph type="title"/>
          </p:nvPr>
        </p:nvSpPr>
        <p:spPr bwMode="auto">
          <a:xfrm>
            <a:off x="838200" y="304800"/>
            <a:ext cx="74676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12700" algn="ctr" rotWithShape="0">
                    <a:srgbClr val="000000">
                      <a:alpha val="50000"/>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9"/>
          <p:cNvSpPr>
            <a:spLocks noGrp="1" noChangeArrowheads="1"/>
          </p:cNvSpPr>
          <p:nvPr>
            <p:ph type="body" idx="1"/>
          </p:nvPr>
        </p:nvSpPr>
        <p:spPr bwMode="auto">
          <a:xfrm>
            <a:off x="685800" y="18288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2" name="Rectangle 10"/>
          <p:cNvSpPr>
            <a:spLocks noGrp="1" noChangeArrowheads="1"/>
          </p:cNvSpPr>
          <p:nvPr>
            <p:ph type="dt" sz="half" idx="2"/>
          </p:nvPr>
        </p:nvSpPr>
        <p:spPr bwMode="auto">
          <a:xfrm>
            <a:off x="685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3083" name="Rectangle 11"/>
          <p:cNvSpPr>
            <a:spLocks noGrp="1" noChangeArrowheads="1"/>
          </p:cNvSpPr>
          <p:nvPr>
            <p:ph type="ftr" sz="quarter" idx="3"/>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3084" name="Rectangle 12"/>
          <p:cNvSpPr>
            <a:spLocks noGrp="1" noChangeArrowheads="1"/>
          </p:cNvSpPr>
          <p:nvPr>
            <p:ph type="sldNum" sz="quarter" idx="4"/>
          </p:nvPr>
        </p:nvSpPr>
        <p:spPr bwMode="auto">
          <a:xfrm>
            <a:off x="6553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D19C06FB-C9D1-A645-AC8F-4C932680F407}" type="slidenum">
              <a:rPr lang="en-US" altLang="en-US"/>
              <a:pPr>
                <a:defRPr/>
              </a:pPr>
              <a:t>‹#›</a:t>
            </a:fld>
            <a:endParaRPr lang="en-US" altLang="en-US"/>
          </a:p>
        </p:txBody>
      </p:sp>
      <p:sp>
        <p:nvSpPr>
          <p:cNvPr id="1033" name="AutoShape 13"/>
          <p:cNvSpPr>
            <a:spLocks noChangeArrowheads="1"/>
          </p:cNvSpPr>
          <p:nvPr/>
        </p:nvSpPr>
        <p:spPr bwMode="auto">
          <a:xfrm>
            <a:off x="0" y="76200"/>
            <a:ext cx="609600" cy="6629400"/>
          </a:xfrm>
          <a:prstGeom prst="flowChartDelay">
            <a:avLst/>
          </a:prstGeom>
          <a:solidFill>
            <a:schemeClr val="accent1">
              <a:alpha val="50195"/>
            </a:schemeClr>
          </a:solidFill>
          <a:ln>
            <a:noFill/>
          </a:ln>
          <a:effectLst>
            <a:prstShdw prst="shdw17" dist="29783" dir="3885598">
              <a:schemeClr val="bg2">
                <a:alpha val="50000"/>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
        <p:nvSpPr>
          <p:cNvPr id="1034" name="AutoShape 14"/>
          <p:cNvSpPr>
            <a:spLocks noChangeArrowheads="1"/>
          </p:cNvSpPr>
          <p:nvPr/>
        </p:nvSpPr>
        <p:spPr bwMode="auto">
          <a:xfrm flipH="1">
            <a:off x="8534400" y="76200"/>
            <a:ext cx="609600" cy="6629400"/>
          </a:xfrm>
          <a:prstGeom prst="flowChartDelay">
            <a:avLst/>
          </a:prstGeom>
          <a:solidFill>
            <a:schemeClr val="accent1">
              <a:alpha val="50195"/>
            </a:schemeClr>
          </a:solidFill>
          <a:ln>
            <a:noFill/>
          </a:ln>
          <a:effectLst>
            <a:prstShdw prst="shdw17" dist="29783" dir="3885598">
              <a:schemeClr val="bg2">
                <a:alpha val="50000"/>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mailto:bbrooks@moogcenter.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447800"/>
            <a:ext cx="8991600" cy="1905000"/>
          </a:xfrm>
        </p:spPr>
        <p:txBody>
          <a:bodyPr/>
          <a:lstStyle/>
          <a:p>
            <a:pPr eaLnBrk="1" hangingPunct="1">
              <a:defRPr/>
            </a:pPr>
            <a:r>
              <a:rPr lang="en-US" sz="3800" dirty="0"/>
              <a:t>Strategies for Engaging Parents </a:t>
            </a:r>
            <a:br>
              <a:rPr lang="en-US" sz="3800" dirty="0"/>
            </a:br>
            <a:r>
              <a:rPr lang="en-US" sz="3800" dirty="0"/>
              <a:t>in Early Intervention Sessions</a:t>
            </a:r>
          </a:p>
        </p:txBody>
      </p:sp>
      <p:sp>
        <p:nvSpPr>
          <p:cNvPr id="14338" name="Rectangle 3"/>
          <p:cNvSpPr>
            <a:spLocks noGrp="1" noChangeArrowheads="1"/>
          </p:cNvSpPr>
          <p:nvPr>
            <p:ph type="subTitle" idx="1"/>
          </p:nvPr>
        </p:nvSpPr>
        <p:spPr>
          <a:xfrm>
            <a:off x="152400" y="4267200"/>
            <a:ext cx="8686800" cy="2590800"/>
          </a:xfrm>
        </p:spPr>
        <p:txBody>
          <a:bodyPr/>
          <a:lstStyle/>
          <a:p>
            <a:pPr eaLnBrk="1" hangingPunct="1"/>
            <a:r>
              <a:rPr lang="en-US" altLang="en-US" dirty="0"/>
              <a:t>Betsy Moog Brooks, </a:t>
            </a:r>
          </a:p>
          <a:p>
            <a:pPr eaLnBrk="1" hangingPunct="1"/>
            <a:r>
              <a:rPr lang="en-US" altLang="en-US" sz="3000" dirty="0"/>
              <a:t>EdD, CED,  LSLS Cert. </a:t>
            </a:r>
            <a:r>
              <a:rPr lang="en-US" altLang="en-US" sz="3000" dirty="0" err="1"/>
              <a:t>AVEd</a:t>
            </a:r>
            <a:endParaRPr lang="en-US" altLang="en-US" sz="3000" dirty="0"/>
          </a:p>
          <a:p>
            <a:pPr eaLnBrk="1" hangingPunct="1"/>
            <a:r>
              <a:rPr lang="en-US" altLang="en-US" sz="3000" dirty="0"/>
              <a:t>EHDI</a:t>
            </a:r>
          </a:p>
          <a:p>
            <a:pPr eaLnBrk="1" hangingPunct="1"/>
            <a:r>
              <a:rPr lang="en-US" altLang="en-US" sz="3000" dirty="0"/>
              <a:t>March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 y="304800"/>
            <a:ext cx="9144000" cy="990600"/>
          </a:xfrm>
        </p:spPr>
        <p:txBody>
          <a:bodyPr anchor="t"/>
          <a:lstStyle/>
          <a:p>
            <a:pPr>
              <a:defRPr/>
            </a:pPr>
            <a:r>
              <a:rPr lang="en-US" dirty="0">
                <a:ea typeface="Comic Sans MS" charset="0"/>
                <a:cs typeface="Comic Sans MS" charset="0"/>
              </a:rPr>
              <a:t>Adult Learners Learn Best When:</a:t>
            </a:r>
          </a:p>
        </p:txBody>
      </p:sp>
      <p:sp>
        <p:nvSpPr>
          <p:cNvPr id="51202" name="Content Placeholder 2"/>
          <p:cNvSpPr>
            <a:spLocks noGrp="1"/>
          </p:cNvSpPr>
          <p:nvPr>
            <p:ph idx="1"/>
          </p:nvPr>
        </p:nvSpPr>
        <p:spPr>
          <a:xfrm>
            <a:off x="762000" y="1828800"/>
            <a:ext cx="8534400" cy="5105400"/>
          </a:xfrm>
        </p:spPr>
        <p:txBody>
          <a:bodyPr/>
          <a:lstStyle/>
          <a:p>
            <a:pPr eaLnBrk="1" hangingPunct="1">
              <a:lnSpc>
                <a:spcPct val="90000"/>
              </a:lnSpc>
            </a:pPr>
            <a:r>
              <a:rPr lang="en-US" altLang="en-US">
                <a:ea typeface="Comic Sans MS" charset="0"/>
                <a:cs typeface="Comic Sans MS" charset="0"/>
              </a:rPr>
              <a:t>they are interested</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they are actively involved</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feel value, respected</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they are successful and safe</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they see an immediate application to real use</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they can make connections/relate to experience</a:t>
            </a:r>
          </a:p>
          <a:p>
            <a:pPr eaLnBrk="1" hangingPunct="1">
              <a:lnSpc>
                <a:spcPct val="90000"/>
              </a:lnSpc>
            </a:pPr>
            <a:endParaRPr lang="en-US" altLang="en-US" sz="800">
              <a:ea typeface="Comic Sans MS" charset="0"/>
              <a:cs typeface="Comic Sans MS" charset="0"/>
            </a:endParaRPr>
          </a:p>
          <a:p>
            <a:pPr eaLnBrk="1" hangingPunct="1">
              <a:lnSpc>
                <a:spcPct val="90000"/>
              </a:lnSpc>
            </a:pPr>
            <a:r>
              <a:rPr lang="en-US" altLang="en-US">
                <a:ea typeface="Comic Sans MS" charset="0"/>
                <a:cs typeface="Comic Sans MS" charset="0"/>
              </a:rPr>
              <a:t>they have some influence over their learning         (are vested, feel ownership)</a:t>
            </a:r>
          </a:p>
          <a:p>
            <a:endParaRPr lang="en-US" altLang="en-US"/>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494B7A-D47C-4D9F-A6C4-35874DDF27B0}"/>
              </a:ext>
            </a:extLst>
          </p:cNvPr>
          <p:cNvSpPr>
            <a:spLocks noGrp="1"/>
          </p:cNvSpPr>
          <p:nvPr>
            <p:ph type="title"/>
          </p:nvPr>
        </p:nvSpPr>
        <p:spPr>
          <a:xfrm>
            <a:off x="838200" y="152400"/>
            <a:ext cx="7467600" cy="1066800"/>
          </a:xfrm>
        </p:spPr>
        <p:txBody>
          <a:bodyPr/>
          <a:lstStyle/>
          <a:p>
            <a:r>
              <a:rPr lang="en-US" sz="4200" dirty="0"/>
              <a:t>Components </a:t>
            </a:r>
            <a:br>
              <a:rPr lang="en-US" sz="4200" dirty="0"/>
            </a:br>
            <a:r>
              <a:rPr lang="en-US" sz="4200" dirty="0"/>
              <a:t>of a Coaching Session</a:t>
            </a:r>
          </a:p>
        </p:txBody>
      </p:sp>
      <p:sp>
        <p:nvSpPr>
          <p:cNvPr id="3" name="Content Placeholder 2">
            <a:extLst>
              <a:ext uri="{FF2B5EF4-FFF2-40B4-BE49-F238E27FC236}">
                <a16:creationId xmlns="" xmlns:a16="http://schemas.microsoft.com/office/drawing/2014/main" id="{F9369B9A-4A65-4A3D-A762-BBFBBCCE42AB}"/>
              </a:ext>
            </a:extLst>
          </p:cNvPr>
          <p:cNvSpPr>
            <a:spLocks noGrp="1"/>
          </p:cNvSpPr>
          <p:nvPr>
            <p:ph idx="1"/>
          </p:nvPr>
        </p:nvSpPr>
        <p:spPr>
          <a:xfrm>
            <a:off x="685800" y="2133600"/>
            <a:ext cx="7772400" cy="4495800"/>
          </a:xfrm>
        </p:spPr>
        <p:txBody>
          <a:bodyPr/>
          <a:lstStyle/>
          <a:p>
            <a:r>
              <a:rPr lang="en-US" sz="3600" dirty="0"/>
              <a:t>Joint Planning</a:t>
            </a:r>
          </a:p>
          <a:p>
            <a:endParaRPr lang="en-US" sz="3600" dirty="0"/>
          </a:p>
          <a:p>
            <a:r>
              <a:rPr lang="en-US" sz="3600" dirty="0"/>
              <a:t>Real-Time Embedded Coaching</a:t>
            </a:r>
          </a:p>
          <a:p>
            <a:endParaRPr lang="en-US" sz="3600" dirty="0"/>
          </a:p>
          <a:p>
            <a:r>
              <a:rPr lang="en-US" sz="3600" dirty="0"/>
              <a:t>Reflection</a:t>
            </a:r>
          </a:p>
          <a:p>
            <a:endParaRPr lang="en-US" dirty="0"/>
          </a:p>
        </p:txBody>
      </p:sp>
    </p:spTree>
    <p:extLst>
      <p:ext uri="{BB962C8B-B14F-4D97-AF65-F5344CB8AC3E}">
        <p14:creationId xmlns:p14="http://schemas.microsoft.com/office/powerpoint/2010/main" val="1890288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28600" y="76200"/>
            <a:ext cx="8686800" cy="1143000"/>
          </a:xfrm>
        </p:spPr>
        <p:txBody>
          <a:bodyPr/>
          <a:lstStyle/>
          <a:p>
            <a:pPr>
              <a:defRPr/>
            </a:pPr>
            <a:r>
              <a:rPr lang="en-US" dirty="0"/>
              <a:t>Joint Planning</a:t>
            </a:r>
          </a:p>
        </p:txBody>
      </p:sp>
      <p:sp>
        <p:nvSpPr>
          <p:cNvPr id="52226" name="Content Placeholder 2"/>
          <p:cNvSpPr>
            <a:spLocks noGrp="1"/>
          </p:cNvSpPr>
          <p:nvPr>
            <p:ph idx="1"/>
          </p:nvPr>
        </p:nvSpPr>
        <p:spPr>
          <a:xfrm>
            <a:off x="533400" y="1524000"/>
            <a:ext cx="8610600" cy="5181600"/>
          </a:xfrm>
        </p:spPr>
        <p:txBody>
          <a:bodyPr/>
          <a:lstStyle/>
          <a:p>
            <a:pPr algn="ctr">
              <a:buFontTx/>
              <a:buNone/>
            </a:pPr>
            <a:endParaRPr lang="en-US" altLang="en-US" sz="1000" dirty="0"/>
          </a:p>
          <a:p>
            <a:r>
              <a:rPr lang="en-US" altLang="en-US" sz="3600" dirty="0"/>
              <a:t>Agenda/Sequence of Events</a:t>
            </a:r>
          </a:p>
          <a:p>
            <a:pPr lvl="1"/>
            <a:r>
              <a:rPr lang="en-US" altLang="en-US" sz="3000" dirty="0"/>
              <a:t>State clearly what will happen during the session</a:t>
            </a:r>
          </a:p>
          <a:p>
            <a:pPr lvl="2"/>
            <a:r>
              <a:rPr lang="en-US" altLang="en-US" sz="2800" dirty="0"/>
              <a:t>Sequence of events</a:t>
            </a:r>
          </a:p>
          <a:p>
            <a:pPr lvl="2"/>
            <a:r>
              <a:rPr lang="en-US" altLang="en-US" sz="2800" dirty="0"/>
              <a:t>Estimated time for each event</a:t>
            </a:r>
          </a:p>
          <a:p>
            <a:r>
              <a:rPr lang="en-US" altLang="en-US" sz="3600" dirty="0"/>
              <a:t>Expectations of the Parent</a:t>
            </a:r>
          </a:p>
          <a:p>
            <a:pPr lvl="1"/>
            <a:r>
              <a:rPr lang="en-US" altLang="en-US" sz="3000" dirty="0"/>
              <a:t>State the expectations of the parent for each event</a:t>
            </a:r>
          </a:p>
          <a:p>
            <a:pPr lvl="2"/>
            <a:r>
              <a:rPr lang="en-US" altLang="en-US" sz="2800" dirty="0"/>
              <a:t>Will the parent observe</a:t>
            </a:r>
          </a:p>
          <a:p>
            <a:pPr lvl="2"/>
            <a:r>
              <a:rPr lang="en-US" altLang="en-US" sz="2800" dirty="0"/>
              <a:t>Will the parent interact with the child</a:t>
            </a:r>
            <a:r>
              <a:rPr lang="en-US" altLang="en-US" b="1" dirty="0"/>
              <a:t> </a:t>
            </a:r>
            <a:endParaRPr lang="en-US" altLang="en-US" dirty="0"/>
          </a:p>
          <a:p>
            <a:endParaRPr lang="en-US" altLang="en-US" dirty="0"/>
          </a:p>
        </p:txBody>
      </p:sp>
    </p:spTree>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533400" y="685800"/>
            <a:ext cx="8077200" cy="609600"/>
          </a:xfrm>
        </p:spPr>
        <p:txBody>
          <a:bodyPr/>
          <a:lstStyle/>
          <a:p>
            <a:pPr>
              <a:defRPr/>
            </a:pPr>
            <a:r>
              <a:rPr lang="en-US" dirty="0"/>
              <a:t>Real-time Embedded Coaching</a:t>
            </a:r>
            <a:br>
              <a:rPr lang="en-US" dirty="0"/>
            </a:br>
            <a:endParaRPr lang="en-US" dirty="0"/>
          </a:p>
        </p:txBody>
      </p:sp>
      <p:sp>
        <p:nvSpPr>
          <p:cNvPr id="54274" name="Content Placeholder 2"/>
          <p:cNvSpPr>
            <a:spLocks noGrp="1"/>
          </p:cNvSpPr>
          <p:nvPr>
            <p:ph idx="1"/>
          </p:nvPr>
        </p:nvSpPr>
        <p:spPr>
          <a:xfrm>
            <a:off x="838200" y="1981200"/>
            <a:ext cx="8001000" cy="4114800"/>
          </a:xfrm>
        </p:spPr>
        <p:txBody>
          <a:bodyPr/>
          <a:lstStyle/>
          <a:p>
            <a:r>
              <a:rPr lang="en-US" altLang="en-US" sz="3400" dirty="0"/>
              <a:t>The act of providing support                            through suggestions and reinforcement                    while the parent is engaging in an activity               with the child</a:t>
            </a:r>
          </a:p>
          <a:p>
            <a:pPr>
              <a:buFontTx/>
              <a:buNone/>
            </a:pPr>
            <a:endParaRPr lang="en-US" altLang="en-US" dirty="0"/>
          </a:p>
          <a:p>
            <a:r>
              <a:rPr lang="en-US" altLang="en-US" sz="3400" dirty="0"/>
              <a:t>Coaching occurs /before/during/after              the activity</a:t>
            </a:r>
          </a:p>
        </p:txBody>
      </p:sp>
    </p:spTree>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228600"/>
            <a:ext cx="8458200" cy="1143000"/>
          </a:xfrm>
        </p:spPr>
        <p:txBody>
          <a:bodyPr anchor="t"/>
          <a:lstStyle/>
          <a:p>
            <a:pPr eaLnBrk="1" hangingPunct="1">
              <a:defRPr/>
            </a:pPr>
            <a:r>
              <a:rPr lang="en-US" dirty="0"/>
              <a:t>Real-Time Embedded Coaching </a:t>
            </a:r>
            <a:r>
              <a:rPr lang="en-US" dirty="0">
                <a:latin typeface="Comic Sans MS" charset="0"/>
              </a:rPr>
              <a:t/>
            </a:r>
            <a:br>
              <a:rPr lang="en-US" dirty="0">
                <a:latin typeface="Comic Sans MS" charset="0"/>
              </a:rPr>
            </a:br>
            <a:endParaRPr lang="en-US" dirty="0">
              <a:latin typeface="Comic Sans MS" charset="0"/>
            </a:endParaRPr>
          </a:p>
        </p:txBody>
      </p:sp>
      <p:sp>
        <p:nvSpPr>
          <p:cNvPr id="55298" name="Rectangle 3"/>
          <p:cNvSpPr>
            <a:spLocks noGrp="1" noChangeArrowheads="1"/>
          </p:cNvSpPr>
          <p:nvPr>
            <p:ph type="body" idx="1"/>
          </p:nvPr>
        </p:nvSpPr>
        <p:spPr>
          <a:xfrm>
            <a:off x="762000" y="2209800"/>
            <a:ext cx="7620000" cy="3886200"/>
          </a:xfrm>
        </p:spPr>
        <p:txBody>
          <a:bodyPr/>
          <a:lstStyle/>
          <a:p>
            <a:pPr eaLnBrk="1" hangingPunct="1">
              <a:lnSpc>
                <a:spcPct val="90000"/>
              </a:lnSpc>
            </a:pPr>
            <a:r>
              <a:rPr lang="en-US" altLang="en-US" sz="3600" dirty="0"/>
              <a:t>Coach a predetermined lesson</a:t>
            </a:r>
          </a:p>
          <a:p>
            <a:pPr eaLnBrk="1" hangingPunct="1">
              <a:lnSpc>
                <a:spcPct val="90000"/>
              </a:lnSpc>
              <a:buFontTx/>
              <a:buNone/>
            </a:pPr>
            <a:endParaRPr lang="en-US" altLang="en-US" sz="1200" dirty="0"/>
          </a:p>
          <a:p>
            <a:pPr eaLnBrk="1" hangingPunct="1">
              <a:lnSpc>
                <a:spcPct val="90000"/>
              </a:lnSpc>
            </a:pPr>
            <a:r>
              <a:rPr lang="en-US" altLang="en-US" sz="3600" dirty="0"/>
              <a:t>Have and explain specific goals</a:t>
            </a:r>
          </a:p>
          <a:p>
            <a:pPr eaLnBrk="1" hangingPunct="1">
              <a:lnSpc>
                <a:spcPct val="90000"/>
              </a:lnSpc>
              <a:buFontTx/>
              <a:buNone/>
            </a:pPr>
            <a:endParaRPr lang="en-US" altLang="en-US" sz="1200" dirty="0"/>
          </a:p>
          <a:p>
            <a:pPr eaLnBrk="1" hangingPunct="1">
              <a:lnSpc>
                <a:spcPct val="90000"/>
              </a:lnSpc>
            </a:pPr>
            <a:r>
              <a:rPr lang="en-US" altLang="en-US" sz="3600" dirty="0"/>
              <a:t>Embed coaching throughout activity</a:t>
            </a:r>
          </a:p>
          <a:p>
            <a:pPr eaLnBrk="1" hangingPunct="1">
              <a:lnSpc>
                <a:spcPct val="90000"/>
              </a:lnSpc>
              <a:buFontTx/>
              <a:buNone/>
            </a:pPr>
            <a:endParaRPr lang="en-US" altLang="en-US" sz="1200" dirty="0"/>
          </a:p>
          <a:p>
            <a:pPr eaLnBrk="1" hangingPunct="1">
              <a:lnSpc>
                <a:spcPct val="90000"/>
              </a:lnSpc>
            </a:pPr>
            <a:r>
              <a:rPr lang="en-US" altLang="en-US" sz="3600" dirty="0"/>
              <a:t>Summarize/Provide positive feedback</a:t>
            </a:r>
          </a:p>
          <a:p>
            <a:pPr eaLnBrk="1" hangingPunct="1">
              <a:lnSpc>
                <a:spcPct val="90000"/>
              </a:lnSpc>
              <a:buFontTx/>
              <a:buNone/>
            </a:pPr>
            <a:endParaRPr lang="en-US" altLang="en-US" sz="1200" dirty="0"/>
          </a:p>
          <a:p>
            <a:pPr eaLnBrk="1" hangingPunct="1">
              <a:lnSpc>
                <a:spcPct val="90000"/>
              </a:lnSpc>
              <a:buFontTx/>
              <a:buNone/>
            </a:pPr>
            <a:endParaRPr lang="en-US" altLang="en-US" dirty="0">
              <a:latin typeface="Comic Sans MS" charset="0"/>
            </a:endParaRPr>
          </a:p>
        </p:txBody>
      </p:sp>
    </p:spTree>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685800" y="533400"/>
            <a:ext cx="7772400" cy="838200"/>
          </a:xfrm>
        </p:spPr>
        <p:txBody>
          <a:bodyPr/>
          <a:lstStyle/>
          <a:p>
            <a:pPr>
              <a:defRPr/>
            </a:pPr>
            <a:r>
              <a:rPr lang="en-US" dirty="0"/>
              <a:t>Using Reflection</a:t>
            </a:r>
            <a:br>
              <a:rPr lang="en-US" dirty="0"/>
            </a:br>
            <a:endParaRPr lang="en-US" dirty="0"/>
          </a:p>
        </p:txBody>
      </p:sp>
      <p:sp>
        <p:nvSpPr>
          <p:cNvPr id="57346" name="Content Placeholder 2"/>
          <p:cNvSpPr>
            <a:spLocks noGrp="1"/>
          </p:cNvSpPr>
          <p:nvPr>
            <p:ph sz="quarter" idx="1"/>
          </p:nvPr>
        </p:nvSpPr>
        <p:spPr>
          <a:xfrm>
            <a:off x="914400" y="1828800"/>
            <a:ext cx="7543800" cy="4191000"/>
          </a:xfrm>
        </p:spPr>
        <p:txBody>
          <a:bodyPr/>
          <a:lstStyle/>
          <a:p>
            <a:r>
              <a:rPr lang="en-US" altLang="en-US"/>
              <a:t>Ask the parent how he/she feels                         about the session</a:t>
            </a:r>
          </a:p>
          <a:p>
            <a:pPr lvl="1"/>
            <a:r>
              <a:rPr lang="en-US" altLang="en-US"/>
              <a:t>What went well</a:t>
            </a:r>
          </a:p>
          <a:p>
            <a:pPr lvl="1"/>
            <a:r>
              <a:rPr lang="en-US" altLang="en-US"/>
              <a:t>What was tricky/challenging</a:t>
            </a:r>
          </a:p>
          <a:p>
            <a:pPr lvl="1"/>
            <a:r>
              <a:rPr lang="en-US" altLang="en-US"/>
              <a:t>What behaviors/strategies                                           should be continued/increased/decreased</a:t>
            </a:r>
          </a:p>
          <a:p>
            <a:r>
              <a:rPr lang="en-US" altLang="en-US"/>
              <a:t>Highlight the positive things the parent did</a:t>
            </a:r>
          </a:p>
          <a:p>
            <a:r>
              <a:rPr lang="en-US" altLang="en-US"/>
              <a:t>Summarize the session</a:t>
            </a:r>
          </a:p>
        </p:txBody>
      </p:sp>
    </p:spTree>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Ending the Session</a:t>
            </a:r>
          </a:p>
        </p:txBody>
      </p:sp>
      <p:sp>
        <p:nvSpPr>
          <p:cNvPr id="59394" name="Content Placeholder 2"/>
          <p:cNvSpPr>
            <a:spLocks noGrp="1"/>
          </p:cNvSpPr>
          <p:nvPr>
            <p:ph idx="1"/>
          </p:nvPr>
        </p:nvSpPr>
        <p:spPr>
          <a:xfrm>
            <a:off x="685800" y="2133600"/>
            <a:ext cx="7848600" cy="3886200"/>
          </a:xfrm>
        </p:spPr>
        <p:txBody>
          <a:bodyPr/>
          <a:lstStyle/>
          <a:p>
            <a:r>
              <a:rPr lang="en-US" altLang="en-US" dirty="0"/>
              <a:t>Talk about what to practice between </a:t>
            </a:r>
            <a:r>
              <a:rPr lang="en-US" altLang="en-US" dirty="0" smtClean="0"/>
              <a:t>sessions</a:t>
            </a:r>
          </a:p>
          <a:p>
            <a:endParaRPr lang="en-US" altLang="en-US" sz="1200" dirty="0"/>
          </a:p>
          <a:p>
            <a:r>
              <a:rPr lang="en-US" altLang="en-US" dirty="0"/>
              <a:t>Talk about the focus of the next session</a:t>
            </a:r>
          </a:p>
          <a:p>
            <a:pPr lvl="1"/>
            <a:r>
              <a:rPr lang="en-US" altLang="en-US" dirty="0"/>
              <a:t>Aspects </a:t>
            </a:r>
            <a:r>
              <a:rPr lang="en-US" altLang="en-US" dirty="0" smtClean="0"/>
              <a:t>on which to </a:t>
            </a:r>
            <a:r>
              <a:rPr lang="en-US" altLang="en-US" dirty="0"/>
              <a:t>work </a:t>
            </a:r>
          </a:p>
          <a:p>
            <a:pPr lvl="1"/>
            <a:r>
              <a:rPr lang="en-US" altLang="en-US" dirty="0"/>
              <a:t>Things that were observed during coaching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CD763E44-697F-4185-BE14-D7E3A0D76A28}"/>
              </a:ext>
            </a:extLst>
          </p:cNvPr>
          <p:cNvSpPr/>
          <p:nvPr/>
        </p:nvSpPr>
        <p:spPr bwMode="auto">
          <a:xfrm>
            <a:off x="457200" y="1905000"/>
            <a:ext cx="8153400" cy="45720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bg1"/>
                </a:solidFill>
                <a:effectLst/>
              </a:rPr>
              <a:t>Motivating </a:t>
            </a:r>
            <a:r>
              <a:rPr kumimoji="0" lang="en-US" sz="4400" b="0" i="0" u="none" strike="noStrike" cap="none" normalizeH="0" baseline="0" dirty="0">
                <a:ln>
                  <a:noFill/>
                </a:ln>
                <a:solidFill>
                  <a:schemeClr val="bg1"/>
                </a:solidFill>
                <a:effectLst/>
              </a:rPr>
              <a:t>parents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a:ln>
                  <a:noFill/>
                </a:ln>
                <a:solidFill>
                  <a:schemeClr val="bg1"/>
                </a:solidFill>
                <a:effectLst/>
              </a:rPr>
              <a:t>to attend </a:t>
            </a:r>
            <a:r>
              <a:rPr kumimoji="0" lang="en-US" sz="4400" b="0" i="0" u="none" strike="noStrike" cap="none" normalizeH="0" baseline="0" dirty="0" smtClean="0">
                <a:ln>
                  <a:noFill/>
                </a:ln>
                <a:solidFill>
                  <a:schemeClr val="bg1"/>
                </a:solidFill>
                <a:effectLst/>
              </a:rPr>
              <a:t>and</a:t>
            </a:r>
            <a:r>
              <a:rPr kumimoji="0" lang="en-US" sz="4400" b="0" i="0" u="none" strike="noStrike" cap="none" normalizeH="0" dirty="0" smtClean="0">
                <a:ln>
                  <a:noFill/>
                </a:ln>
                <a:solidFill>
                  <a:schemeClr val="bg1"/>
                </a:solidFill>
                <a:effectLst/>
              </a:rPr>
              <a:t> </a:t>
            </a:r>
            <a:r>
              <a:rPr kumimoji="0" lang="en-US" sz="4400" b="0" i="0" u="none" strike="noStrike" cap="none" normalizeH="0" baseline="0" dirty="0" smtClean="0">
                <a:ln>
                  <a:noFill/>
                </a:ln>
                <a:solidFill>
                  <a:schemeClr val="bg1"/>
                </a:solidFill>
                <a:effectLst/>
              </a:rPr>
              <a:t>participate:</a:t>
            </a:r>
          </a:p>
          <a:p>
            <a:pPr marL="0" marR="0" indent="0" algn="ctr" defTabSz="914400" rtl="0" eaLnBrk="0" fontAlgn="base" latinLnBrk="0" hangingPunct="0">
              <a:lnSpc>
                <a:spcPct val="100000"/>
              </a:lnSpc>
              <a:spcBef>
                <a:spcPct val="0"/>
              </a:spcBef>
              <a:spcAft>
                <a:spcPct val="0"/>
              </a:spcAft>
              <a:buClrTx/>
              <a:buSzTx/>
              <a:buFontTx/>
              <a:buNone/>
              <a:tabLst/>
            </a:pPr>
            <a:r>
              <a:rPr lang="en-US" sz="4400" dirty="0">
                <a:solidFill>
                  <a:schemeClr val="bg1"/>
                </a:solidFill>
              </a:rPr>
              <a:t>d</a:t>
            </a:r>
            <a:r>
              <a:rPr lang="en-US" sz="4400" dirty="0" smtClean="0">
                <a:solidFill>
                  <a:schemeClr val="bg1"/>
                </a:solidFill>
              </a:rPr>
              <a:t>eveloping trust</a:t>
            </a:r>
            <a:endParaRPr kumimoji="0" lang="en-US" sz="44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92813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4D7B4E89-3BBA-4B35-A909-3808FC87E19B}"/>
              </a:ext>
            </a:extLst>
          </p:cNvPr>
          <p:cNvSpPr/>
          <p:nvPr/>
        </p:nvSpPr>
        <p:spPr bwMode="auto">
          <a:xfrm>
            <a:off x="1066800" y="2057400"/>
            <a:ext cx="7086600" cy="4343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Did you have an EI provider with whom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you felt comfortable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and with whom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you developed trust?</a:t>
            </a:r>
          </a:p>
        </p:txBody>
      </p:sp>
    </p:spTree>
    <p:extLst>
      <p:ext uri="{BB962C8B-B14F-4D97-AF65-F5344CB8AC3E}">
        <p14:creationId xmlns:p14="http://schemas.microsoft.com/office/powerpoint/2010/main" val="4156250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4D7B4E89-3BBA-4B35-A909-3808FC87E19B}"/>
              </a:ext>
            </a:extLst>
          </p:cNvPr>
          <p:cNvSpPr/>
          <p:nvPr/>
        </p:nvSpPr>
        <p:spPr bwMode="auto">
          <a:xfrm>
            <a:off x="1066800" y="2057400"/>
            <a:ext cx="7086600" cy="43434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Did you have an EI provider with whom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you did not feel comfortable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and with whom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you did not develop trust?</a:t>
            </a:r>
          </a:p>
        </p:txBody>
      </p:sp>
    </p:spTree>
    <p:extLst>
      <p:ext uri="{BB962C8B-B14F-4D97-AF65-F5344CB8AC3E}">
        <p14:creationId xmlns:p14="http://schemas.microsoft.com/office/powerpoint/2010/main" val="1995912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altLang="en-US" dirty="0"/>
              <a:t>Learning Objectives</a:t>
            </a:r>
          </a:p>
        </p:txBody>
      </p:sp>
      <p:sp>
        <p:nvSpPr>
          <p:cNvPr id="15362" name="Rectangle 3"/>
          <p:cNvSpPr>
            <a:spLocks noGrp="1" noChangeArrowheads="1"/>
          </p:cNvSpPr>
          <p:nvPr>
            <p:ph type="body" idx="1"/>
          </p:nvPr>
        </p:nvSpPr>
        <p:spPr/>
        <p:txBody>
          <a:bodyPr/>
          <a:lstStyle/>
          <a:p>
            <a:pPr eaLnBrk="1" hangingPunct="1"/>
            <a:r>
              <a:rPr lang="en-US" altLang="en-US" dirty="0"/>
              <a:t>At the end of this session, participants will be able to:</a:t>
            </a:r>
          </a:p>
          <a:p>
            <a:pPr lvl="1"/>
            <a:r>
              <a:rPr lang="en-US" dirty="0"/>
              <a:t>list key elements for engaging parents in      Early Intervention sessions.</a:t>
            </a:r>
          </a:p>
          <a:p>
            <a:pPr lvl="1"/>
            <a:r>
              <a:rPr lang="en-US" dirty="0"/>
              <a:t>describe at least three factors which motivate parents to engage in parent support sessions</a:t>
            </a:r>
            <a:r>
              <a:rPr lang="en-US" dirty="0" smtClean="0"/>
              <a:t>.</a:t>
            </a:r>
            <a:endParaRPr lang="en-US" dirty="0"/>
          </a:p>
          <a:p>
            <a:pPr lvl="1"/>
            <a:r>
              <a:rPr lang="en-US" dirty="0"/>
              <a:t>describe components of parent support sessions that are important to parents.</a:t>
            </a:r>
          </a:p>
          <a:p>
            <a:pPr lvl="1"/>
            <a:endParaRPr lang="en-US" altLang="en-US" dirty="0"/>
          </a:p>
          <a:p>
            <a:endParaRPr lang="en-US" altLang="en-US" dirty="0"/>
          </a:p>
          <a:p>
            <a:pPr lvl="1" eaLnBrk="1" hangingPunct="1"/>
            <a:endParaRPr lang="en-US" altLang="en-US" dirty="0"/>
          </a:p>
          <a:p>
            <a:pPr lvl="1" eaLnBrk="1" hangingPunct="1"/>
            <a:r>
              <a:rPr lang="en-US" altLang="en-US" dirty="0"/>
              <a:t>Dr. Susan Isenberg</a:t>
            </a:r>
          </a:p>
          <a:p>
            <a:pPr eaLnBrk="1" hangingPunct="1">
              <a:buFontTx/>
              <a:buNone/>
            </a:pP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CD763E44-697F-4185-BE14-D7E3A0D76A28}"/>
              </a:ext>
            </a:extLst>
          </p:cNvPr>
          <p:cNvSpPr/>
          <p:nvPr/>
        </p:nvSpPr>
        <p:spPr bwMode="auto">
          <a:xfrm>
            <a:off x="457200" y="1905000"/>
            <a:ext cx="8153400" cy="44958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bg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a:ln>
                  <a:noFill/>
                </a:ln>
                <a:solidFill>
                  <a:schemeClr val="bg1"/>
                </a:solidFill>
                <a:effectLst/>
              </a:rPr>
              <a:t>Motivating parents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a:ln>
                  <a:noFill/>
                </a:ln>
                <a:solidFill>
                  <a:schemeClr val="bg1"/>
                </a:solidFill>
                <a:effectLst/>
              </a:rPr>
              <a:t>to attend and participate: developing relationships</a:t>
            </a:r>
          </a:p>
        </p:txBody>
      </p:sp>
    </p:spTree>
    <p:extLst>
      <p:ext uri="{BB962C8B-B14F-4D97-AF65-F5344CB8AC3E}">
        <p14:creationId xmlns:p14="http://schemas.microsoft.com/office/powerpoint/2010/main" val="4195205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685800" y="304800"/>
            <a:ext cx="7772400" cy="838200"/>
          </a:xfrm>
        </p:spPr>
        <p:txBody>
          <a:bodyPr/>
          <a:lstStyle/>
          <a:p>
            <a:pPr eaLnBrk="1" hangingPunct="1">
              <a:defRPr/>
            </a:pPr>
            <a:r>
              <a:rPr lang="en-US" altLang="en-US" dirty="0" smtClean="0"/>
              <a:t>Caregiver </a:t>
            </a:r>
            <a:r>
              <a:rPr lang="en-US" altLang="en-US" dirty="0"/>
              <a:t>Responses</a:t>
            </a:r>
          </a:p>
        </p:txBody>
      </p:sp>
      <p:sp>
        <p:nvSpPr>
          <p:cNvPr id="34818" name="Rectangle 1027"/>
          <p:cNvSpPr>
            <a:spLocks noGrp="1" noChangeArrowheads="1"/>
          </p:cNvSpPr>
          <p:nvPr>
            <p:ph type="body" idx="1"/>
          </p:nvPr>
        </p:nvSpPr>
        <p:spPr>
          <a:xfrm>
            <a:off x="914400" y="2057400"/>
            <a:ext cx="7239000" cy="4800600"/>
          </a:xfrm>
        </p:spPr>
        <p:txBody>
          <a:bodyPr/>
          <a:lstStyle/>
          <a:p>
            <a:pPr eaLnBrk="1" hangingPunct="1"/>
            <a:r>
              <a:rPr lang="en-US" altLang="en-US" sz="3600" dirty="0" smtClean="0"/>
              <a:t>Establishing a relationship</a:t>
            </a:r>
          </a:p>
          <a:p>
            <a:pPr eaLnBrk="1" hangingPunct="1"/>
            <a:endParaRPr lang="en-US" altLang="en-US" sz="1200" dirty="0" smtClean="0"/>
          </a:p>
          <a:p>
            <a:pPr eaLnBrk="1" hangingPunct="1"/>
            <a:r>
              <a:rPr lang="en-US" altLang="en-US" sz="3600" dirty="0" smtClean="0"/>
              <a:t>Mutual respect</a:t>
            </a:r>
          </a:p>
          <a:p>
            <a:pPr eaLnBrk="1" hangingPunct="1"/>
            <a:endParaRPr lang="en-US" altLang="en-US" sz="1200" dirty="0" smtClean="0"/>
          </a:p>
          <a:p>
            <a:pPr eaLnBrk="1" hangingPunct="1"/>
            <a:r>
              <a:rPr lang="en-US" altLang="en-US" sz="3600" dirty="0" smtClean="0"/>
              <a:t>Being non-judgmental</a:t>
            </a:r>
          </a:p>
          <a:p>
            <a:pPr eaLnBrk="1" hangingPunct="1"/>
            <a:endParaRPr lang="en-US" altLang="en-US" sz="1200" dirty="0" smtClean="0"/>
          </a:p>
          <a:p>
            <a:pPr eaLnBrk="1" hangingPunct="1"/>
            <a:r>
              <a:rPr lang="en-US" altLang="en-US" sz="3600" dirty="0" smtClean="0"/>
              <a:t>Feeling supported</a:t>
            </a:r>
            <a:endParaRPr lang="en-US" altLang="en-US" sz="3600" dirty="0"/>
          </a:p>
          <a:p>
            <a:pPr lvl="1" eaLnBrk="1" hangingPunct="1"/>
            <a:endParaRPr lang="en-US" altLang="en-US" sz="2400" dirty="0"/>
          </a:p>
        </p:txBody>
      </p:sp>
      <p:sp>
        <p:nvSpPr>
          <p:cNvPr id="18436" name="Rectangle 1028"/>
          <p:cNvSpPr>
            <a:spLocks noChangeArrowheads="1"/>
          </p:cNvSpPr>
          <p:nvPr/>
        </p:nvSpPr>
        <p:spPr bwMode="auto">
          <a:xfrm>
            <a:off x="4495800" y="63579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066800"/>
          </a:xfrm>
        </p:spPr>
        <p:txBody>
          <a:bodyPr/>
          <a:lstStyle/>
          <a:p>
            <a:pPr>
              <a:defRPr/>
            </a:pPr>
            <a:r>
              <a:rPr lang="en-US" sz="4200" dirty="0"/>
              <a:t>Caregiver </a:t>
            </a:r>
            <a:r>
              <a:rPr lang="en-US" sz="4200" dirty="0" smtClean="0"/>
              <a:t>Quotes:</a:t>
            </a:r>
            <a:br>
              <a:rPr lang="en-US" sz="4200" dirty="0" smtClean="0"/>
            </a:br>
            <a:r>
              <a:rPr lang="en-US" sz="4200" dirty="0" smtClean="0"/>
              <a:t>Establishing a Relationship</a:t>
            </a:r>
            <a:endParaRPr lang="en-US" sz="4200" dirty="0"/>
          </a:p>
        </p:txBody>
      </p:sp>
      <p:sp>
        <p:nvSpPr>
          <p:cNvPr id="3" name="TextBox 2"/>
          <p:cNvSpPr txBox="1"/>
          <p:nvPr/>
        </p:nvSpPr>
        <p:spPr>
          <a:xfrm>
            <a:off x="685799" y="2137350"/>
            <a:ext cx="7696201" cy="4339650"/>
          </a:xfrm>
          <a:prstGeom prst="rect">
            <a:avLst/>
          </a:prstGeom>
          <a:noFill/>
        </p:spPr>
        <p:txBody>
          <a:bodyPr wrap="square" rtlCol="0">
            <a:spAutoFit/>
          </a:bodyPr>
          <a:lstStyle/>
          <a:p>
            <a:pPr algn="ctr"/>
            <a:r>
              <a:rPr lang="en-US" sz="3600" i="1" dirty="0"/>
              <a:t>Establishing a relationship with </a:t>
            </a:r>
            <a:r>
              <a:rPr lang="en-US" sz="3600" i="1" dirty="0" smtClean="0"/>
              <a:t>L </a:t>
            </a:r>
            <a:endParaRPr lang="en-US" sz="3600" i="1" dirty="0"/>
          </a:p>
          <a:p>
            <a:pPr algn="ctr"/>
            <a:r>
              <a:rPr lang="en-US" sz="3600" i="1" dirty="0"/>
              <a:t>was the first and most important thing… </a:t>
            </a:r>
          </a:p>
          <a:p>
            <a:pPr algn="ctr"/>
            <a:r>
              <a:rPr lang="en-US" sz="3600" i="1" dirty="0"/>
              <a:t>As I got to trust her and know her, </a:t>
            </a:r>
          </a:p>
          <a:p>
            <a:pPr algn="ctr"/>
            <a:r>
              <a:rPr lang="en-US" sz="3600" i="1" dirty="0"/>
              <a:t>it was easier to receive input from her… That relationship was really </a:t>
            </a:r>
          </a:p>
          <a:p>
            <a:pPr algn="ctr"/>
            <a:r>
              <a:rPr lang="en-US" sz="3600" i="1" dirty="0"/>
              <a:t>a key foundation for us </a:t>
            </a:r>
          </a:p>
          <a:p>
            <a:pPr algn="ctr"/>
            <a:r>
              <a:rPr lang="en-US" sz="3600" i="1" dirty="0"/>
              <a:t>in starting [the coaching].</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914400"/>
          </a:xfrm>
        </p:spPr>
        <p:txBody>
          <a:bodyPr/>
          <a:lstStyle/>
          <a:p>
            <a:r>
              <a:rPr lang="en-US" sz="4200" dirty="0"/>
              <a:t>Caregiver </a:t>
            </a:r>
            <a:r>
              <a:rPr lang="en-US" sz="4200" dirty="0" smtClean="0"/>
              <a:t>Quotes:</a:t>
            </a:r>
            <a:br>
              <a:rPr lang="en-US" sz="4200" dirty="0" smtClean="0"/>
            </a:br>
            <a:r>
              <a:rPr lang="en-US" sz="4200" dirty="0"/>
              <a:t>Building Mutual Respect</a:t>
            </a:r>
          </a:p>
        </p:txBody>
      </p:sp>
      <p:sp>
        <p:nvSpPr>
          <p:cNvPr id="3" name="TextBox 2"/>
          <p:cNvSpPr txBox="1"/>
          <p:nvPr/>
        </p:nvSpPr>
        <p:spPr>
          <a:xfrm>
            <a:off x="609600" y="1676400"/>
            <a:ext cx="7924800" cy="5447645"/>
          </a:xfrm>
          <a:prstGeom prst="rect">
            <a:avLst/>
          </a:prstGeom>
          <a:noFill/>
        </p:spPr>
        <p:txBody>
          <a:bodyPr wrap="square" rtlCol="0">
            <a:spAutoFit/>
          </a:bodyPr>
          <a:lstStyle/>
          <a:p>
            <a:pPr algn="ctr"/>
            <a:r>
              <a:rPr lang="en-US" sz="3600" i="1" dirty="0"/>
              <a:t>I think the respect </a:t>
            </a:r>
            <a:endParaRPr lang="en-US" sz="3600" i="1" dirty="0" smtClean="0"/>
          </a:p>
          <a:p>
            <a:pPr algn="ctr"/>
            <a:r>
              <a:rPr lang="en-US" sz="3600" i="1" dirty="0" smtClean="0"/>
              <a:t>was </a:t>
            </a:r>
            <a:r>
              <a:rPr lang="en-US" sz="3600" i="1" dirty="0"/>
              <a:t>quickly established. </a:t>
            </a:r>
            <a:endParaRPr lang="en-US" sz="3600" i="1" dirty="0" smtClean="0"/>
          </a:p>
          <a:p>
            <a:pPr algn="ctr"/>
            <a:r>
              <a:rPr lang="en-US" sz="3600" i="1" dirty="0" smtClean="0"/>
              <a:t>I </a:t>
            </a:r>
            <a:r>
              <a:rPr lang="en-US" sz="3600" i="1" dirty="0"/>
              <a:t>think within the first session </a:t>
            </a:r>
            <a:endParaRPr lang="en-US" sz="3600" i="1" dirty="0" smtClean="0"/>
          </a:p>
          <a:p>
            <a:pPr algn="ctr"/>
            <a:r>
              <a:rPr lang="en-US" sz="3600" i="1" dirty="0" smtClean="0"/>
              <a:t>that </a:t>
            </a:r>
            <a:r>
              <a:rPr lang="en-US" sz="3600" i="1" dirty="0"/>
              <a:t>was probably there </a:t>
            </a:r>
            <a:endParaRPr lang="en-US" sz="3600" i="1" dirty="0" smtClean="0"/>
          </a:p>
          <a:p>
            <a:pPr algn="ctr"/>
            <a:r>
              <a:rPr lang="en-US" sz="3600" i="1" dirty="0" smtClean="0"/>
              <a:t>because she </a:t>
            </a:r>
            <a:r>
              <a:rPr lang="en-US" sz="3600" i="1" dirty="0"/>
              <a:t>was able to </a:t>
            </a:r>
            <a:r>
              <a:rPr lang="en-US" sz="3600" i="1" dirty="0" smtClean="0"/>
              <a:t>explain</a:t>
            </a:r>
          </a:p>
          <a:p>
            <a:pPr algn="ctr"/>
            <a:r>
              <a:rPr lang="en-US" sz="3600" i="1" dirty="0" smtClean="0"/>
              <a:t>what </a:t>
            </a:r>
            <a:r>
              <a:rPr lang="en-US" sz="3600" i="1" dirty="0"/>
              <a:t>the goal and </a:t>
            </a:r>
            <a:r>
              <a:rPr lang="en-US" sz="3600" i="1" dirty="0" smtClean="0"/>
              <a:t>purpose</a:t>
            </a:r>
          </a:p>
          <a:p>
            <a:pPr algn="ctr"/>
            <a:r>
              <a:rPr lang="en-US" sz="3600" i="1" dirty="0" smtClean="0"/>
              <a:t>of </a:t>
            </a:r>
            <a:r>
              <a:rPr lang="en-US" sz="3600" i="1" dirty="0"/>
              <a:t>what we were going to be </a:t>
            </a:r>
            <a:r>
              <a:rPr lang="en-US" sz="3600" i="1" dirty="0" smtClean="0"/>
              <a:t>doing</a:t>
            </a:r>
          </a:p>
          <a:p>
            <a:pPr algn="ctr"/>
            <a:r>
              <a:rPr lang="en-US" sz="3600" i="1" dirty="0" smtClean="0"/>
              <a:t>and </a:t>
            </a:r>
            <a:r>
              <a:rPr lang="en-US" sz="3600" i="1" dirty="0"/>
              <a:t>then demonstrate </a:t>
            </a:r>
            <a:r>
              <a:rPr lang="en-US" sz="3600" i="1" dirty="0" smtClean="0"/>
              <a:t>it</a:t>
            </a:r>
          </a:p>
          <a:p>
            <a:pPr algn="ctr"/>
            <a:r>
              <a:rPr lang="en-US" sz="3600" i="1" dirty="0"/>
              <a:t>f</a:t>
            </a:r>
            <a:r>
              <a:rPr lang="en-US" sz="3600" i="1" dirty="0" smtClean="0"/>
              <a:t>rom the </a:t>
            </a:r>
            <a:r>
              <a:rPr lang="en-US" sz="3600" i="1" dirty="0"/>
              <a:t>very first time we were with her.</a:t>
            </a:r>
          </a:p>
          <a:p>
            <a:endParaRPr lang="en-US" dirty="0"/>
          </a:p>
        </p:txBody>
      </p:sp>
    </p:spTree>
    <p:extLst>
      <p:ext uri="{BB962C8B-B14F-4D97-AF65-F5344CB8AC3E}">
        <p14:creationId xmlns:p14="http://schemas.microsoft.com/office/powerpoint/2010/main" val="1093930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066800"/>
          </a:xfrm>
        </p:spPr>
        <p:txBody>
          <a:bodyPr/>
          <a:lstStyle/>
          <a:p>
            <a:r>
              <a:rPr lang="en-US" sz="4200" dirty="0"/>
              <a:t>Caregiver </a:t>
            </a:r>
            <a:r>
              <a:rPr lang="en-US" sz="4200" dirty="0" smtClean="0"/>
              <a:t>Quotes: </a:t>
            </a:r>
            <a:br>
              <a:rPr lang="en-US" sz="4200" dirty="0" smtClean="0"/>
            </a:br>
            <a:r>
              <a:rPr lang="en-US" sz="4200" dirty="0" smtClean="0"/>
              <a:t>Building Mutual Respect</a:t>
            </a:r>
            <a:endParaRPr lang="en-US" sz="4200" dirty="0"/>
          </a:p>
        </p:txBody>
      </p:sp>
      <p:sp>
        <p:nvSpPr>
          <p:cNvPr id="3" name="TextBox 2"/>
          <p:cNvSpPr txBox="1"/>
          <p:nvPr/>
        </p:nvSpPr>
        <p:spPr>
          <a:xfrm>
            <a:off x="762000" y="2438400"/>
            <a:ext cx="7696201" cy="3231654"/>
          </a:xfrm>
          <a:prstGeom prst="rect">
            <a:avLst/>
          </a:prstGeom>
          <a:noFill/>
        </p:spPr>
        <p:txBody>
          <a:bodyPr wrap="square" rtlCol="0">
            <a:spAutoFit/>
          </a:bodyPr>
          <a:lstStyle/>
          <a:p>
            <a:pPr algn="ctr"/>
            <a:r>
              <a:rPr lang="en-US" sz="3600" i="1" dirty="0"/>
              <a:t>She didn’t make me feel </a:t>
            </a:r>
          </a:p>
          <a:p>
            <a:pPr algn="ctr"/>
            <a:r>
              <a:rPr lang="en-US" sz="3600" i="1" dirty="0"/>
              <a:t>like she was the expert </a:t>
            </a:r>
          </a:p>
          <a:p>
            <a:pPr algn="ctr"/>
            <a:r>
              <a:rPr lang="en-US" sz="3600" i="1" dirty="0"/>
              <a:t>[or] that she was making me</a:t>
            </a:r>
          </a:p>
          <a:p>
            <a:pPr algn="ctr"/>
            <a:r>
              <a:rPr lang="en-US" sz="3600" i="1" dirty="0"/>
              <a:t>inferior at all. </a:t>
            </a:r>
          </a:p>
          <a:p>
            <a:pPr algn="ctr"/>
            <a:r>
              <a:rPr lang="en-US" sz="3600" i="1" dirty="0"/>
              <a:t>But, I did know she was the expert</a:t>
            </a:r>
            <a:r>
              <a:rPr lang="en-US" sz="3600" i="1" dirty="0" smtClean="0"/>
              <a:t>.</a:t>
            </a:r>
            <a:endParaRPr lang="en-US" sz="3600" i="1" dirty="0"/>
          </a:p>
          <a:p>
            <a:endParaRPr lang="en-US" dirty="0"/>
          </a:p>
        </p:txBody>
      </p:sp>
    </p:spTree>
    <p:extLst>
      <p:ext uri="{BB962C8B-B14F-4D97-AF65-F5344CB8AC3E}">
        <p14:creationId xmlns:p14="http://schemas.microsoft.com/office/powerpoint/2010/main" val="818670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Caregiver Quotes:</a:t>
            </a:r>
            <a:br>
              <a:rPr lang="en-US" sz="4200" dirty="0" smtClean="0"/>
            </a:br>
            <a:r>
              <a:rPr lang="en-US" sz="4200" dirty="0" smtClean="0"/>
              <a:t>Being Non-Judgmental</a:t>
            </a:r>
            <a:endParaRPr lang="en-US" sz="4200" dirty="0"/>
          </a:p>
        </p:txBody>
      </p:sp>
      <p:sp>
        <p:nvSpPr>
          <p:cNvPr id="3" name="TextBox 2"/>
          <p:cNvSpPr txBox="1"/>
          <p:nvPr/>
        </p:nvSpPr>
        <p:spPr>
          <a:xfrm>
            <a:off x="1143000" y="2590800"/>
            <a:ext cx="6935360" cy="3231654"/>
          </a:xfrm>
          <a:prstGeom prst="rect">
            <a:avLst/>
          </a:prstGeom>
          <a:noFill/>
        </p:spPr>
        <p:txBody>
          <a:bodyPr wrap="none" rtlCol="0">
            <a:spAutoFit/>
          </a:bodyPr>
          <a:lstStyle/>
          <a:p>
            <a:pPr algn="ctr"/>
            <a:r>
              <a:rPr lang="en-US" sz="3600" i="1" dirty="0"/>
              <a:t>As I grew in [my] relationship</a:t>
            </a:r>
          </a:p>
          <a:p>
            <a:pPr algn="ctr"/>
            <a:r>
              <a:rPr lang="en-US" sz="3600" i="1" dirty="0"/>
              <a:t>with [my coach, I became] </a:t>
            </a:r>
          </a:p>
          <a:p>
            <a:pPr algn="ctr"/>
            <a:r>
              <a:rPr lang="en-US" sz="3600" i="1" dirty="0"/>
              <a:t>more authentic and transparent . . .  </a:t>
            </a:r>
          </a:p>
          <a:p>
            <a:pPr algn="ctr"/>
            <a:r>
              <a:rPr lang="en-US" sz="3600" i="1" dirty="0"/>
              <a:t>[admitting] that we don’t always</a:t>
            </a:r>
          </a:p>
          <a:p>
            <a:pPr algn="ctr"/>
            <a:r>
              <a:rPr lang="en-US" sz="3600" i="1" dirty="0"/>
              <a:t>have it all together</a:t>
            </a:r>
            <a:r>
              <a:rPr lang="en-US" sz="3600" i="1" dirty="0" smtClean="0"/>
              <a:t>.</a:t>
            </a:r>
            <a:endParaRPr lang="en-US" sz="3600" i="1" dirty="0"/>
          </a:p>
          <a:p>
            <a:pPr algn="ctr"/>
            <a:endParaRPr lang="en-US" dirty="0"/>
          </a:p>
        </p:txBody>
      </p:sp>
    </p:spTree>
    <p:extLst>
      <p:ext uri="{BB962C8B-B14F-4D97-AF65-F5344CB8AC3E}">
        <p14:creationId xmlns:p14="http://schemas.microsoft.com/office/powerpoint/2010/main" val="1708498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914400"/>
          </a:xfrm>
        </p:spPr>
        <p:txBody>
          <a:bodyPr/>
          <a:lstStyle/>
          <a:p>
            <a:r>
              <a:rPr lang="en-US" sz="4200" dirty="0" smtClean="0"/>
              <a:t>Caregiver Quotes:</a:t>
            </a:r>
            <a:br>
              <a:rPr lang="en-US" sz="4200" dirty="0" smtClean="0"/>
            </a:br>
            <a:r>
              <a:rPr lang="en-US" sz="4200" dirty="0" smtClean="0"/>
              <a:t>Feeling Supported</a:t>
            </a:r>
            <a:endParaRPr lang="en-US" sz="4200" dirty="0"/>
          </a:p>
        </p:txBody>
      </p:sp>
      <p:sp>
        <p:nvSpPr>
          <p:cNvPr id="3" name="TextBox 2"/>
          <p:cNvSpPr txBox="1"/>
          <p:nvPr/>
        </p:nvSpPr>
        <p:spPr>
          <a:xfrm flipH="1">
            <a:off x="533400" y="1600200"/>
            <a:ext cx="8001000" cy="5293757"/>
          </a:xfrm>
          <a:prstGeom prst="rect">
            <a:avLst/>
          </a:prstGeom>
          <a:noFill/>
        </p:spPr>
        <p:txBody>
          <a:bodyPr wrap="square" rtlCol="0">
            <a:spAutoFit/>
          </a:bodyPr>
          <a:lstStyle/>
          <a:p>
            <a:pPr algn="ctr"/>
            <a:r>
              <a:rPr lang="en-US" sz="2600" i="1" dirty="0"/>
              <a:t>I would show [the coach] my [activity] </a:t>
            </a:r>
            <a:endParaRPr lang="en-US" sz="2600" i="1" dirty="0" smtClean="0"/>
          </a:p>
          <a:p>
            <a:pPr algn="ctr"/>
            <a:r>
              <a:rPr lang="en-US" sz="2600" i="1" dirty="0" smtClean="0"/>
              <a:t>and </a:t>
            </a:r>
            <a:r>
              <a:rPr lang="en-US" sz="2600" i="1" dirty="0"/>
              <a:t>she would say, “Now, what is your goal?” </a:t>
            </a:r>
            <a:endParaRPr lang="en-US" sz="2600" i="1" dirty="0" smtClean="0"/>
          </a:p>
          <a:p>
            <a:pPr algn="ctr"/>
            <a:r>
              <a:rPr lang="en-US" sz="2600" i="1" dirty="0" smtClean="0"/>
              <a:t>She </a:t>
            </a:r>
            <a:r>
              <a:rPr lang="en-US" sz="2600" i="1" dirty="0"/>
              <a:t>would always ask me </a:t>
            </a:r>
            <a:r>
              <a:rPr lang="en-US" sz="2600" i="1" dirty="0" smtClean="0"/>
              <a:t>what </a:t>
            </a:r>
            <a:r>
              <a:rPr lang="en-US" sz="2600" i="1" dirty="0"/>
              <a:t>my goal was, </a:t>
            </a:r>
            <a:endParaRPr lang="en-US" sz="2600" i="1" dirty="0" smtClean="0"/>
          </a:p>
          <a:p>
            <a:pPr algn="ctr"/>
            <a:r>
              <a:rPr lang="en-US" sz="2600" i="1" dirty="0" smtClean="0"/>
              <a:t>and </a:t>
            </a:r>
            <a:r>
              <a:rPr lang="en-US" sz="2600" i="1" dirty="0"/>
              <a:t>sometimes… </a:t>
            </a:r>
            <a:r>
              <a:rPr lang="en-US" sz="2600" i="1" dirty="0" smtClean="0"/>
              <a:t>I </a:t>
            </a:r>
            <a:r>
              <a:rPr lang="en-US" sz="2600" i="1" dirty="0"/>
              <a:t>would [say], </a:t>
            </a:r>
          </a:p>
          <a:p>
            <a:pPr algn="ctr"/>
            <a:r>
              <a:rPr lang="en-US" sz="2600" i="1" dirty="0"/>
              <a:t>“I don’t know what my goal is. </a:t>
            </a:r>
            <a:r>
              <a:rPr lang="en-US" sz="2600" i="1" dirty="0" smtClean="0"/>
              <a:t>I </a:t>
            </a:r>
            <a:r>
              <a:rPr lang="en-US" sz="2600" i="1" dirty="0"/>
              <a:t>mean, </a:t>
            </a:r>
            <a:endParaRPr lang="en-US" sz="2600" i="1" dirty="0" smtClean="0"/>
          </a:p>
          <a:p>
            <a:pPr algn="ctr"/>
            <a:r>
              <a:rPr lang="en-US" sz="2600" i="1" dirty="0" smtClean="0"/>
              <a:t>I </a:t>
            </a:r>
            <a:r>
              <a:rPr lang="en-US" sz="2600" i="1" dirty="0"/>
              <a:t>just want him </a:t>
            </a:r>
            <a:r>
              <a:rPr lang="en-US" sz="2600" i="1" dirty="0" smtClean="0"/>
              <a:t>to </a:t>
            </a:r>
            <a:r>
              <a:rPr lang="en-US" sz="2600" i="1" dirty="0"/>
              <a:t>talk and to do it.” </a:t>
            </a:r>
            <a:endParaRPr lang="en-US" sz="2600" i="1" dirty="0" smtClean="0"/>
          </a:p>
          <a:p>
            <a:pPr algn="ctr"/>
            <a:r>
              <a:rPr lang="en-US" sz="2600" i="1" dirty="0" smtClean="0"/>
              <a:t>So </a:t>
            </a:r>
            <a:r>
              <a:rPr lang="en-US" sz="2600" i="1" dirty="0"/>
              <a:t>then she’d </a:t>
            </a:r>
            <a:r>
              <a:rPr lang="en-US" sz="2600" i="1" dirty="0" smtClean="0"/>
              <a:t>ask </a:t>
            </a:r>
            <a:r>
              <a:rPr lang="en-US" sz="2600" i="1" dirty="0"/>
              <a:t>me, “Do you want him </a:t>
            </a:r>
            <a:r>
              <a:rPr lang="en-US" sz="2600" i="1" dirty="0" smtClean="0"/>
              <a:t>to </a:t>
            </a:r>
            <a:r>
              <a:rPr lang="en-US" sz="2600" i="1" dirty="0"/>
              <a:t>say </a:t>
            </a:r>
            <a:endParaRPr lang="en-US" sz="2600" i="1" dirty="0" smtClean="0"/>
          </a:p>
          <a:p>
            <a:pPr algn="ctr"/>
            <a:r>
              <a:rPr lang="en-US" sz="2600" i="1" dirty="0" smtClean="0"/>
              <a:t>two </a:t>
            </a:r>
            <a:r>
              <a:rPr lang="en-US" sz="2600" i="1" dirty="0"/>
              <a:t>words… to [say] a sentence?” </a:t>
            </a:r>
            <a:r>
              <a:rPr lang="en-US" sz="2600" i="1" dirty="0" smtClean="0"/>
              <a:t>[</a:t>
            </a:r>
            <a:r>
              <a:rPr lang="en-US" sz="2600" i="1" dirty="0"/>
              <a:t>Then], </a:t>
            </a:r>
            <a:r>
              <a:rPr lang="en-US" sz="2600" i="1" dirty="0" smtClean="0"/>
              <a:t>I </a:t>
            </a:r>
            <a:r>
              <a:rPr lang="en-US" sz="2600" i="1" dirty="0"/>
              <a:t>was like, </a:t>
            </a:r>
            <a:endParaRPr lang="en-US" sz="2600" i="1" dirty="0" smtClean="0"/>
          </a:p>
          <a:p>
            <a:pPr algn="ctr"/>
            <a:r>
              <a:rPr lang="en-US" sz="2600" i="1" dirty="0" smtClean="0"/>
              <a:t>“</a:t>
            </a:r>
            <a:r>
              <a:rPr lang="en-US" sz="2600" i="1" dirty="0"/>
              <a:t>Oh we are teaching him </a:t>
            </a:r>
            <a:r>
              <a:rPr lang="en-US" sz="2600" i="1" dirty="0" smtClean="0"/>
              <a:t>nouns </a:t>
            </a:r>
            <a:r>
              <a:rPr lang="en-US" sz="2600" i="1" dirty="0"/>
              <a:t>and verbs.” </a:t>
            </a:r>
            <a:endParaRPr lang="en-US" sz="2600" i="1" dirty="0" smtClean="0"/>
          </a:p>
          <a:p>
            <a:pPr algn="ctr"/>
            <a:r>
              <a:rPr lang="en-US" sz="2600" i="1" dirty="0" smtClean="0"/>
              <a:t>Maybe </a:t>
            </a:r>
            <a:r>
              <a:rPr lang="en-US" sz="2600" i="1" dirty="0"/>
              <a:t>I would say, or she would say, “This would be </a:t>
            </a:r>
            <a:r>
              <a:rPr lang="en-US" sz="2600" i="1" dirty="0" smtClean="0"/>
              <a:t>a </a:t>
            </a:r>
            <a:r>
              <a:rPr lang="en-US" sz="2600" i="1" dirty="0"/>
              <a:t>good goal.” and I would be like, “Yeah, that’s </a:t>
            </a:r>
            <a:r>
              <a:rPr lang="en-US" sz="2600" i="1" dirty="0" smtClean="0"/>
              <a:t>a </a:t>
            </a:r>
            <a:r>
              <a:rPr lang="en-US" sz="2600" i="1" dirty="0"/>
              <a:t>good goal.” So it was helpful because I really don’t think </a:t>
            </a:r>
            <a:r>
              <a:rPr lang="en-US" sz="2600" i="1" dirty="0" smtClean="0"/>
              <a:t>I </a:t>
            </a:r>
            <a:r>
              <a:rPr lang="en-US" sz="2600" i="1" dirty="0"/>
              <a:t>knew how to teach C how to do what he’s doing</a:t>
            </a:r>
            <a:r>
              <a:rPr lang="en-US" sz="2600" i="1" dirty="0" smtClean="0"/>
              <a:t>.</a:t>
            </a:r>
            <a:endParaRPr lang="en-US" sz="2600" i="1" dirty="0"/>
          </a:p>
        </p:txBody>
      </p:sp>
    </p:spTree>
    <p:extLst>
      <p:ext uri="{BB962C8B-B14F-4D97-AF65-F5344CB8AC3E}">
        <p14:creationId xmlns:p14="http://schemas.microsoft.com/office/powerpoint/2010/main" val="2128309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Teacher </a:t>
            </a:r>
            <a:r>
              <a:rPr lang="en-US" dirty="0"/>
              <a:t>Participants</a:t>
            </a:r>
          </a:p>
        </p:txBody>
      </p:sp>
      <p:sp>
        <p:nvSpPr>
          <p:cNvPr id="37890" name="Content Placeholder 2"/>
          <p:cNvSpPr>
            <a:spLocks noGrp="1"/>
          </p:cNvSpPr>
          <p:nvPr>
            <p:ph idx="1"/>
          </p:nvPr>
        </p:nvSpPr>
        <p:spPr>
          <a:xfrm>
            <a:off x="685800" y="1828800"/>
            <a:ext cx="7772400" cy="4876800"/>
          </a:xfrm>
        </p:spPr>
        <p:txBody>
          <a:bodyPr/>
          <a:lstStyle/>
          <a:p>
            <a:r>
              <a:rPr lang="en-US" altLang="en-US" sz="3600" dirty="0"/>
              <a:t>Changes to the implementation </a:t>
            </a:r>
            <a:r>
              <a:rPr lang="en-US" altLang="en-US" sz="3600" dirty="0" smtClean="0"/>
              <a:t>           of providing </a:t>
            </a:r>
            <a:r>
              <a:rPr lang="en-US" altLang="en-US" sz="3600" dirty="0"/>
              <a:t>coaching</a:t>
            </a:r>
          </a:p>
          <a:p>
            <a:r>
              <a:rPr lang="en-US" altLang="en-US" sz="3600" dirty="0"/>
              <a:t>Teachers’ perceptions of their roles </a:t>
            </a:r>
            <a:r>
              <a:rPr lang="en-US" altLang="en-US" sz="3600" dirty="0" smtClean="0"/>
              <a:t>     as </a:t>
            </a:r>
            <a:r>
              <a:rPr lang="en-US" altLang="en-US" sz="3600" dirty="0"/>
              <a:t>coaches</a:t>
            </a:r>
          </a:p>
          <a:p>
            <a:pPr lvl="1"/>
            <a:r>
              <a:rPr lang="en-US" altLang="en-US" sz="3400" dirty="0" smtClean="0"/>
              <a:t>teachers as experts </a:t>
            </a:r>
          </a:p>
          <a:p>
            <a:pPr lvl="1"/>
            <a:r>
              <a:rPr lang="en-US" altLang="en-US" sz="3400" dirty="0" smtClean="0"/>
              <a:t>changing attitudes                           about teaching adults </a:t>
            </a:r>
          </a:p>
          <a:p>
            <a:pPr lvl="1"/>
            <a:r>
              <a:rPr lang="en-US" altLang="en-US" sz="3400" dirty="0" smtClean="0"/>
              <a:t>feeling </a:t>
            </a:r>
            <a:r>
              <a:rPr lang="en-US" altLang="en-US" sz="3400" dirty="0"/>
              <a:t>empowered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Teacher Participants</a:t>
            </a:r>
          </a:p>
        </p:txBody>
      </p:sp>
      <p:sp>
        <p:nvSpPr>
          <p:cNvPr id="3" name="Content Placeholder 2"/>
          <p:cNvSpPr>
            <a:spLocks noGrp="1"/>
          </p:cNvSpPr>
          <p:nvPr>
            <p:ph idx="1"/>
          </p:nvPr>
        </p:nvSpPr>
        <p:spPr>
          <a:xfrm>
            <a:off x="685800" y="1828800"/>
            <a:ext cx="7772400" cy="4800600"/>
          </a:xfrm>
        </p:spPr>
        <p:txBody>
          <a:bodyPr/>
          <a:lstStyle/>
          <a:p>
            <a:r>
              <a:rPr lang="en-US" altLang="en-US" sz="3600" dirty="0"/>
              <a:t>Changes in teacher attitudes</a:t>
            </a:r>
          </a:p>
          <a:p>
            <a:pPr lvl="1"/>
            <a:r>
              <a:rPr lang="en-US" altLang="en-US" sz="3400" dirty="0"/>
              <a:t>establishing a climate conducive </a:t>
            </a:r>
            <a:r>
              <a:rPr lang="en-US" altLang="en-US" sz="3400" dirty="0" smtClean="0"/>
              <a:t>              to </a:t>
            </a:r>
            <a:r>
              <a:rPr lang="en-US" altLang="en-US" sz="3400" dirty="0"/>
              <a:t>learning </a:t>
            </a:r>
          </a:p>
          <a:p>
            <a:pPr lvl="1"/>
            <a:r>
              <a:rPr lang="en-US" altLang="en-US" sz="3400" dirty="0"/>
              <a:t>developing a trust of the learner </a:t>
            </a:r>
          </a:p>
          <a:p>
            <a:r>
              <a:rPr lang="en-US" altLang="en-US" sz="3600" dirty="0"/>
              <a:t>Changes in caregiver behavior</a:t>
            </a:r>
          </a:p>
          <a:p>
            <a:pPr lvl="1"/>
            <a:r>
              <a:rPr lang="en-US" altLang="en-US" sz="3400" dirty="0"/>
              <a:t>caregiver responsibility </a:t>
            </a:r>
            <a:r>
              <a:rPr lang="en-US" altLang="en-US" sz="3400" dirty="0" smtClean="0"/>
              <a:t>                        and </a:t>
            </a:r>
            <a:r>
              <a:rPr lang="en-US" altLang="en-US" sz="3400" dirty="0"/>
              <a:t>accountability</a:t>
            </a:r>
          </a:p>
          <a:p>
            <a:pPr lvl="1"/>
            <a:r>
              <a:rPr lang="en-US" altLang="en-US" sz="3400" dirty="0"/>
              <a:t> demonstrating a readiness to learn </a:t>
            </a:r>
          </a:p>
          <a:p>
            <a:endParaRPr lang="en-US" dirty="0"/>
          </a:p>
        </p:txBody>
      </p:sp>
    </p:spTree>
    <p:extLst>
      <p:ext uri="{BB962C8B-B14F-4D97-AF65-F5344CB8AC3E}">
        <p14:creationId xmlns:p14="http://schemas.microsoft.com/office/powerpoint/2010/main" val="547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Changes to Implementation</a:t>
            </a:r>
            <a:endParaRPr lang="en-US" sz="4200" dirty="0"/>
          </a:p>
        </p:txBody>
      </p:sp>
      <p:sp>
        <p:nvSpPr>
          <p:cNvPr id="3" name="TextBox 2"/>
          <p:cNvSpPr txBox="1"/>
          <p:nvPr/>
        </p:nvSpPr>
        <p:spPr>
          <a:xfrm>
            <a:off x="990600" y="1676400"/>
            <a:ext cx="7467600" cy="5293757"/>
          </a:xfrm>
          <a:prstGeom prst="rect">
            <a:avLst/>
          </a:prstGeom>
          <a:noFill/>
        </p:spPr>
        <p:txBody>
          <a:bodyPr wrap="square" rtlCol="0">
            <a:spAutoFit/>
          </a:bodyPr>
          <a:lstStyle/>
          <a:p>
            <a:r>
              <a:rPr lang="en-US" sz="2600" i="1" dirty="0"/>
              <a:t>Since we were bringing the toys . . . </a:t>
            </a:r>
            <a:r>
              <a:rPr lang="en-US" sz="2600" i="1" dirty="0" smtClean="0"/>
              <a:t>sometimes </a:t>
            </a:r>
            <a:r>
              <a:rPr lang="en-US" sz="2600" i="1" dirty="0"/>
              <a:t>[the parents] didn’t have that toy at home or they didn’t play [the way we were showing them or suggesting] with their child . . . . They never told us because we were telling them, “This is what you should be doing.”  They would never try . . . . Also some parents were buying [the toys] . . . . They would go and try to buy the same toys we were bringing, but that’s not the idea. . . .  It’s what [the parents] do with [their children] at home and what’s natural for [them].  [It’s] how [they] like to play with [their children that’s important].  And, then [trying] to help [the parents] use language and promote language through that frame.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893BE-3960-40FD-BC66-4B9738D5FF75}"/>
              </a:ext>
            </a:extLst>
          </p:cNvPr>
          <p:cNvSpPr>
            <a:spLocks noGrp="1"/>
          </p:cNvSpPr>
          <p:nvPr>
            <p:ph type="title"/>
          </p:nvPr>
        </p:nvSpPr>
        <p:spPr/>
        <p:txBody>
          <a:bodyPr/>
          <a:lstStyle/>
          <a:p>
            <a:r>
              <a:rPr lang="en-US" dirty="0"/>
              <a:t>Getting to Know Each Other</a:t>
            </a:r>
          </a:p>
        </p:txBody>
      </p:sp>
      <p:sp>
        <p:nvSpPr>
          <p:cNvPr id="3" name="Content Placeholder 2">
            <a:extLst>
              <a:ext uri="{FF2B5EF4-FFF2-40B4-BE49-F238E27FC236}">
                <a16:creationId xmlns="" xmlns:a16="http://schemas.microsoft.com/office/drawing/2014/main" id="{D0F7E570-FEAF-4704-B093-4DA45FA234CE}"/>
              </a:ext>
            </a:extLst>
          </p:cNvPr>
          <p:cNvSpPr>
            <a:spLocks noGrp="1"/>
          </p:cNvSpPr>
          <p:nvPr>
            <p:ph idx="1"/>
          </p:nvPr>
        </p:nvSpPr>
        <p:spPr>
          <a:xfrm>
            <a:off x="685800" y="2362200"/>
            <a:ext cx="7772400" cy="3962400"/>
          </a:xfrm>
        </p:spPr>
        <p:txBody>
          <a:bodyPr/>
          <a:lstStyle/>
          <a:p>
            <a:r>
              <a:rPr lang="en-US" sz="4000" dirty="0"/>
              <a:t>A little about me</a:t>
            </a:r>
          </a:p>
          <a:p>
            <a:endParaRPr lang="en-US" sz="4000" dirty="0"/>
          </a:p>
          <a:p>
            <a:r>
              <a:rPr lang="en-US" sz="4000" dirty="0"/>
              <a:t>A little about you</a:t>
            </a:r>
          </a:p>
        </p:txBody>
      </p:sp>
    </p:spTree>
    <p:extLst>
      <p:ext uri="{BB962C8B-B14F-4D97-AF65-F5344CB8AC3E}">
        <p14:creationId xmlns:p14="http://schemas.microsoft.com/office/powerpoint/2010/main" val="4183089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Changes to Implementation</a:t>
            </a:r>
            <a:endParaRPr lang="en-US" sz="4200" dirty="0"/>
          </a:p>
        </p:txBody>
      </p:sp>
      <p:sp>
        <p:nvSpPr>
          <p:cNvPr id="3" name="TextBox 2"/>
          <p:cNvSpPr txBox="1"/>
          <p:nvPr/>
        </p:nvSpPr>
        <p:spPr>
          <a:xfrm>
            <a:off x="990600" y="2383810"/>
            <a:ext cx="7467600" cy="3754874"/>
          </a:xfrm>
          <a:prstGeom prst="rect">
            <a:avLst/>
          </a:prstGeom>
          <a:noFill/>
        </p:spPr>
        <p:txBody>
          <a:bodyPr wrap="square" rtlCol="0">
            <a:spAutoFit/>
          </a:bodyPr>
          <a:lstStyle/>
          <a:p>
            <a:r>
              <a:rPr lang="en-US" sz="3400" i="1" dirty="0"/>
              <a:t>We had the toy, we [told] them what to do, then as soon as they weren’t doing it exactly how we told them to do [it] we were jumping in and . . .  taking over.  Now we’re not doing that [and instead] we are [providing] positive feedback.  We are giving them [positive feedback] now. </a:t>
            </a:r>
          </a:p>
        </p:txBody>
      </p:sp>
    </p:spTree>
    <p:extLst>
      <p:ext uri="{BB962C8B-B14F-4D97-AF65-F5344CB8AC3E}">
        <p14:creationId xmlns:p14="http://schemas.microsoft.com/office/powerpoint/2010/main" val="374626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Changes to Implementation</a:t>
            </a:r>
            <a:endParaRPr lang="en-US" sz="4200" dirty="0"/>
          </a:p>
        </p:txBody>
      </p:sp>
      <p:sp>
        <p:nvSpPr>
          <p:cNvPr id="3" name="TextBox 2"/>
          <p:cNvSpPr txBox="1"/>
          <p:nvPr/>
        </p:nvSpPr>
        <p:spPr>
          <a:xfrm>
            <a:off x="762000" y="1676400"/>
            <a:ext cx="7696200" cy="4862870"/>
          </a:xfrm>
          <a:prstGeom prst="rect">
            <a:avLst/>
          </a:prstGeom>
          <a:noFill/>
        </p:spPr>
        <p:txBody>
          <a:bodyPr wrap="square" rtlCol="0">
            <a:spAutoFit/>
          </a:bodyPr>
          <a:lstStyle/>
          <a:p>
            <a:pPr marL="514350" indent="-514350">
              <a:buFont typeface="+mj-lt"/>
              <a:buAutoNum type="arabicPeriod"/>
            </a:pPr>
            <a:r>
              <a:rPr lang="en-US" sz="2600" i="1" dirty="0"/>
              <a:t>I always started out with some kind of demonstration . . . . Now I start out with more of a discussion about what they </a:t>
            </a:r>
            <a:r>
              <a:rPr lang="en-US" sz="2600" i="1" dirty="0" smtClean="0"/>
              <a:t>think </a:t>
            </a:r>
            <a:r>
              <a:rPr lang="en-US" sz="2600" i="1" dirty="0"/>
              <a:t>they should do with that toy.  Together we talk about how we could incorporate [what we are currently working on] into whatever activity they have brought with them</a:t>
            </a:r>
            <a:r>
              <a:rPr lang="en-US" sz="2600" i="1" dirty="0" smtClean="0"/>
              <a:t>.</a:t>
            </a:r>
          </a:p>
          <a:p>
            <a:pPr marL="457200" indent="-457200">
              <a:buFont typeface="+mj-lt"/>
              <a:buAutoNum type="arabicPeriod"/>
            </a:pPr>
            <a:endParaRPr lang="en-US" sz="1200" i="1" dirty="0" smtClean="0"/>
          </a:p>
          <a:p>
            <a:pPr marL="514350" indent="-514350">
              <a:buFont typeface="+mj-lt"/>
              <a:buAutoNum type="arabicPeriod"/>
            </a:pPr>
            <a:r>
              <a:rPr lang="en-US" sz="2600" i="1" dirty="0" smtClean="0"/>
              <a:t>[</a:t>
            </a:r>
            <a:r>
              <a:rPr lang="en-US" sz="2600" i="1" dirty="0"/>
              <a:t>The parents] became responsible for figuring out what to do with the toy or book</a:t>
            </a:r>
            <a:r>
              <a:rPr lang="en-US" sz="2600" i="1" dirty="0" smtClean="0"/>
              <a:t>. </a:t>
            </a:r>
            <a:endParaRPr lang="en-US" sz="2600" i="1" dirty="0"/>
          </a:p>
          <a:p>
            <a:pPr marL="457200" indent="-457200">
              <a:buFont typeface="+mj-lt"/>
              <a:buAutoNum type="arabicPeriod"/>
            </a:pPr>
            <a:endParaRPr lang="en-US" sz="1200" i="1" dirty="0" smtClean="0"/>
          </a:p>
          <a:p>
            <a:pPr marL="514350" indent="-514350">
              <a:buFont typeface="+mj-lt"/>
              <a:buAutoNum type="arabicPeriod"/>
            </a:pPr>
            <a:r>
              <a:rPr lang="en-US" sz="2600" i="1" dirty="0" smtClean="0"/>
              <a:t>We’ve </a:t>
            </a:r>
            <a:r>
              <a:rPr lang="en-US" sz="2600" i="1" dirty="0"/>
              <a:t>developed more [as] a team. . . .  Whereas, before I think we almost had this hierarchy where we were up here</a:t>
            </a:r>
            <a:r>
              <a:rPr lang="en-US" sz="2600" i="1" dirty="0" smtClean="0"/>
              <a:t>.</a:t>
            </a:r>
            <a:endParaRPr lang="en-US" sz="2600" i="1" dirty="0"/>
          </a:p>
        </p:txBody>
      </p:sp>
    </p:spTree>
    <p:extLst>
      <p:ext uri="{BB962C8B-B14F-4D97-AF65-F5344CB8AC3E}">
        <p14:creationId xmlns:p14="http://schemas.microsoft.com/office/powerpoint/2010/main" val="1500809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Teachers as Experts</a:t>
            </a:r>
            <a:endParaRPr lang="en-US" sz="4200" dirty="0"/>
          </a:p>
        </p:txBody>
      </p:sp>
      <p:sp>
        <p:nvSpPr>
          <p:cNvPr id="3" name="TextBox 2"/>
          <p:cNvSpPr txBox="1"/>
          <p:nvPr/>
        </p:nvSpPr>
        <p:spPr>
          <a:xfrm>
            <a:off x="685800" y="1752600"/>
            <a:ext cx="7772400" cy="5170646"/>
          </a:xfrm>
          <a:prstGeom prst="rect">
            <a:avLst/>
          </a:prstGeom>
          <a:noFill/>
        </p:spPr>
        <p:txBody>
          <a:bodyPr wrap="square" rtlCol="0">
            <a:spAutoFit/>
          </a:bodyPr>
          <a:lstStyle/>
          <a:p>
            <a:r>
              <a:rPr lang="en-US" sz="3000" i="1" dirty="0"/>
              <a:t>I think [the parents] used to look at [me] as the one who knew how to do it . . . . There was something really special about the way [I was] doing it.  They were very happy to just sit back and let me do all the work.  So they would come to parent [education], happily, and they would sit there and smile and they would want me to show off what I could get their child to do.  They were afraid to jump in and try and a lot of them were just very comfortable [saying], “Okay, show me.”</a:t>
            </a:r>
          </a:p>
        </p:txBody>
      </p:sp>
    </p:spTree>
    <p:extLst>
      <p:ext uri="{BB962C8B-B14F-4D97-AF65-F5344CB8AC3E}">
        <p14:creationId xmlns:p14="http://schemas.microsoft.com/office/powerpoint/2010/main" val="1358699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Being Non-Judgmental</a:t>
            </a:r>
            <a:endParaRPr lang="en-US" sz="4200" dirty="0"/>
          </a:p>
        </p:txBody>
      </p:sp>
      <p:sp>
        <p:nvSpPr>
          <p:cNvPr id="3" name="TextBox 2"/>
          <p:cNvSpPr txBox="1"/>
          <p:nvPr/>
        </p:nvSpPr>
        <p:spPr>
          <a:xfrm>
            <a:off x="609600" y="1752600"/>
            <a:ext cx="7848600" cy="5478423"/>
          </a:xfrm>
          <a:prstGeom prst="rect">
            <a:avLst/>
          </a:prstGeom>
          <a:noFill/>
        </p:spPr>
        <p:txBody>
          <a:bodyPr wrap="square" rtlCol="0">
            <a:spAutoFit/>
          </a:bodyPr>
          <a:lstStyle/>
          <a:p>
            <a:pPr marL="457200" indent="-457200">
              <a:buFont typeface="Arial" charset="0"/>
              <a:buChar char="•"/>
            </a:pPr>
            <a:r>
              <a:rPr lang="en-US" sz="3000" i="1" dirty="0"/>
              <a:t>They were way more nervous [before we applied </a:t>
            </a:r>
            <a:r>
              <a:rPr lang="en-US" sz="3000" i="1" dirty="0" err="1"/>
              <a:t>andragogical</a:t>
            </a:r>
            <a:r>
              <a:rPr lang="en-US" sz="3000" i="1" dirty="0"/>
              <a:t> principles] because they thought they were going to do something wrong . . .  like we were judging rather than coaching.  [I’d say,] “This is how you do it.”  And she’d be like, “Did I say it right?  Did I move the toy right</a:t>
            </a:r>
            <a:r>
              <a:rPr lang="en-US" sz="3000" i="1" dirty="0" smtClean="0"/>
              <a:t>?”</a:t>
            </a:r>
            <a:endParaRPr lang="en-US" sz="3000" i="1" dirty="0"/>
          </a:p>
          <a:p>
            <a:endParaRPr lang="en-US" sz="1000" i="1" dirty="0"/>
          </a:p>
          <a:p>
            <a:pPr marL="457200" indent="-457200">
              <a:buFont typeface="Arial" charset="0"/>
              <a:buChar char="•"/>
            </a:pPr>
            <a:r>
              <a:rPr lang="en-US" sz="3000" i="1" dirty="0" smtClean="0"/>
              <a:t>They </a:t>
            </a:r>
            <a:r>
              <a:rPr lang="en-US" sz="3000" i="1" dirty="0"/>
              <a:t>were being judged and now they’re not</a:t>
            </a:r>
            <a:r>
              <a:rPr lang="en-US" sz="3000" i="1" dirty="0" smtClean="0"/>
              <a:t>.  </a:t>
            </a:r>
          </a:p>
          <a:p>
            <a:endParaRPr lang="en-US" sz="1000" i="1" dirty="0"/>
          </a:p>
          <a:p>
            <a:pPr marL="457200" indent="-457200">
              <a:buFont typeface="Arial" charset="0"/>
              <a:buChar char="•"/>
            </a:pPr>
            <a:r>
              <a:rPr lang="en-US" sz="3000" i="1" dirty="0" smtClean="0"/>
              <a:t>[</a:t>
            </a:r>
            <a:r>
              <a:rPr lang="en-US" sz="3000" i="1" dirty="0"/>
              <a:t>Now, the parents feel] there’s no judgment or testing</a:t>
            </a:r>
            <a:r>
              <a:rPr lang="en-US" sz="3000" i="1" dirty="0" smtClean="0"/>
              <a:t>.</a:t>
            </a:r>
          </a:p>
          <a:p>
            <a:endParaRPr lang="en-US" sz="3000" i="1" dirty="0" smtClean="0"/>
          </a:p>
        </p:txBody>
      </p:sp>
    </p:spTree>
    <p:extLst>
      <p:ext uri="{BB962C8B-B14F-4D97-AF65-F5344CB8AC3E}">
        <p14:creationId xmlns:p14="http://schemas.microsoft.com/office/powerpoint/2010/main" val="2025802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a:t>Teacher </a:t>
            </a:r>
            <a:r>
              <a:rPr lang="en-US" sz="4200" dirty="0" smtClean="0"/>
              <a:t>Quotes: </a:t>
            </a:r>
            <a:br>
              <a:rPr lang="en-US" sz="4200" dirty="0" smtClean="0"/>
            </a:br>
            <a:r>
              <a:rPr lang="en-US" sz="4200" dirty="0" smtClean="0"/>
              <a:t>Teaching Adults</a:t>
            </a:r>
            <a:endParaRPr lang="en-US" sz="4200" dirty="0"/>
          </a:p>
        </p:txBody>
      </p:sp>
      <p:sp>
        <p:nvSpPr>
          <p:cNvPr id="4" name="TextBox 3"/>
          <p:cNvSpPr txBox="1"/>
          <p:nvPr/>
        </p:nvSpPr>
        <p:spPr>
          <a:xfrm>
            <a:off x="685800" y="1905000"/>
            <a:ext cx="7772400" cy="5016758"/>
          </a:xfrm>
          <a:prstGeom prst="rect">
            <a:avLst/>
          </a:prstGeom>
          <a:noFill/>
        </p:spPr>
        <p:txBody>
          <a:bodyPr wrap="square" rtlCol="0">
            <a:spAutoFit/>
          </a:bodyPr>
          <a:lstStyle/>
          <a:p>
            <a:pPr marL="457200" indent="-457200">
              <a:buFont typeface="Arial" charset="0"/>
              <a:buChar char="•"/>
            </a:pPr>
            <a:r>
              <a:rPr lang="en-US" sz="3100" i="1" dirty="0"/>
              <a:t>The hardest part was having the confidence to tell the parents that they were going to be in charge, </a:t>
            </a:r>
            <a:r>
              <a:rPr lang="en-US" sz="3100" i="1" dirty="0" smtClean="0"/>
              <a:t>and </a:t>
            </a:r>
            <a:r>
              <a:rPr lang="en-US" sz="3100" i="1" dirty="0"/>
              <a:t>letting go because I like to be in charge</a:t>
            </a:r>
            <a:r>
              <a:rPr lang="en-US" sz="3100" i="1" dirty="0" smtClean="0"/>
              <a:t>.</a:t>
            </a:r>
            <a:endParaRPr lang="en-US" sz="3100" i="1" dirty="0"/>
          </a:p>
          <a:p>
            <a:endParaRPr lang="en-US" sz="1000" i="1" dirty="0"/>
          </a:p>
          <a:p>
            <a:pPr marL="457200" indent="-457200">
              <a:buFont typeface="Arial" charset="0"/>
              <a:buChar char="•"/>
            </a:pPr>
            <a:r>
              <a:rPr lang="en-US" sz="3100" i="1" dirty="0" smtClean="0"/>
              <a:t>It </a:t>
            </a:r>
            <a:r>
              <a:rPr lang="en-US" sz="3100" i="1" dirty="0"/>
              <a:t>was a big hump to get over for us, to believe that we could be teaching another adult.  Even though we taught student teachers, we just thought they have a background in what we’re doing [and the parents do not]. </a:t>
            </a:r>
          </a:p>
        </p:txBody>
      </p:sp>
    </p:spTree>
    <p:extLst>
      <p:ext uri="{BB962C8B-B14F-4D97-AF65-F5344CB8AC3E}">
        <p14:creationId xmlns:p14="http://schemas.microsoft.com/office/powerpoint/2010/main" val="15927665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CD763E44-697F-4185-BE14-D7E3A0D76A28}"/>
              </a:ext>
            </a:extLst>
          </p:cNvPr>
          <p:cNvSpPr/>
          <p:nvPr/>
        </p:nvSpPr>
        <p:spPr bwMode="auto">
          <a:xfrm>
            <a:off x="762000" y="1905000"/>
            <a:ext cx="7620000" cy="43434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bg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bg1"/>
                </a:solidFill>
                <a:effectLst/>
              </a:rPr>
              <a:t>Tips from the Trenches:</a:t>
            </a:r>
          </a:p>
          <a:p>
            <a:pPr marL="0" marR="0" indent="0" algn="ctr" defTabSz="914400" rtl="0" eaLnBrk="0" fontAlgn="base" latinLnBrk="0" hangingPunct="0">
              <a:lnSpc>
                <a:spcPct val="100000"/>
              </a:lnSpc>
              <a:spcBef>
                <a:spcPct val="0"/>
              </a:spcBef>
              <a:spcAft>
                <a:spcPct val="0"/>
              </a:spcAft>
              <a:buClrTx/>
              <a:buSzTx/>
              <a:buFontTx/>
              <a:buNone/>
              <a:tabLst/>
            </a:pPr>
            <a:r>
              <a:rPr lang="en-US" sz="4000" dirty="0">
                <a:solidFill>
                  <a:schemeClr val="bg1"/>
                </a:solidFill>
              </a:rPr>
              <a:t>Parent </a:t>
            </a:r>
          </a:p>
          <a:p>
            <a:pPr marL="0" marR="0" indent="0" algn="ctr" defTabSz="914400" rtl="0" eaLnBrk="0" fontAlgn="base" latinLnBrk="0" hangingPunct="0">
              <a:lnSpc>
                <a:spcPct val="100000"/>
              </a:lnSpc>
              <a:spcBef>
                <a:spcPct val="0"/>
              </a:spcBef>
              <a:spcAft>
                <a:spcPct val="0"/>
              </a:spcAft>
              <a:buClrTx/>
              <a:buSzTx/>
              <a:buFontTx/>
              <a:buNone/>
              <a:tabLst/>
            </a:pPr>
            <a:r>
              <a:rPr lang="en-US" sz="4000" dirty="0">
                <a:solidFill>
                  <a:schemeClr val="bg1"/>
                </a:solidFill>
              </a:rPr>
              <a:t>comments and advice</a:t>
            </a:r>
            <a:endParaRPr kumimoji="0" lang="en-US" sz="40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4516374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4D7B4E89-3BBA-4B35-A909-3808FC87E19B}"/>
              </a:ext>
            </a:extLst>
          </p:cNvPr>
          <p:cNvSpPr/>
          <p:nvPr/>
        </p:nvSpPr>
        <p:spPr bwMode="auto">
          <a:xfrm>
            <a:off x="914400" y="2438400"/>
            <a:ext cx="7315200" cy="31242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4200" b="0" i="0" u="none" strike="noStrike" cap="none" normalizeH="0" baseline="0" dirty="0">
              <a:ln>
                <a:noFill/>
              </a:ln>
              <a:solidFill>
                <a:schemeClr val="bg1"/>
              </a:solidFill>
              <a:effectLst/>
              <a:latin typeface="Times"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a:ln>
                  <a:noFill/>
                </a:ln>
                <a:solidFill>
                  <a:schemeClr val="bg1"/>
                </a:solidFill>
                <a:effectLst/>
                <a:latin typeface="Times" charset="0"/>
              </a:rPr>
              <a:t>What is one piece of advice you’d like share?</a:t>
            </a:r>
          </a:p>
        </p:txBody>
      </p:sp>
    </p:spTree>
    <p:extLst>
      <p:ext uri="{BB962C8B-B14F-4D97-AF65-F5344CB8AC3E}">
        <p14:creationId xmlns:p14="http://schemas.microsoft.com/office/powerpoint/2010/main" val="2255524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smtClean="0"/>
              <a:t>Communicating with Parents</a:t>
            </a:r>
            <a:r>
              <a:rPr lang="en-US" dirty="0"/>
              <a:t/>
            </a:r>
            <a:br>
              <a:rPr lang="en-US" dirty="0"/>
            </a:br>
            <a:endParaRPr lang="en-US" dirty="0"/>
          </a:p>
        </p:txBody>
      </p:sp>
      <p:sp>
        <p:nvSpPr>
          <p:cNvPr id="3" name="Content Placeholder 2"/>
          <p:cNvSpPr>
            <a:spLocks noGrp="1"/>
          </p:cNvSpPr>
          <p:nvPr>
            <p:ph idx="1"/>
          </p:nvPr>
        </p:nvSpPr>
        <p:spPr>
          <a:xfrm>
            <a:off x="685800" y="1828800"/>
            <a:ext cx="7772400" cy="4800600"/>
          </a:xfrm>
        </p:spPr>
        <p:txBody>
          <a:bodyPr/>
          <a:lstStyle/>
          <a:p>
            <a:r>
              <a:rPr lang="en-US" dirty="0"/>
              <a:t>Basics</a:t>
            </a:r>
          </a:p>
          <a:p>
            <a:r>
              <a:rPr lang="en-US" dirty="0"/>
              <a:t>Details</a:t>
            </a:r>
          </a:p>
          <a:p>
            <a:endParaRPr lang="en-US" sz="1200" dirty="0"/>
          </a:p>
          <a:p>
            <a:r>
              <a:rPr lang="en-US" dirty="0"/>
              <a:t>Auditory information </a:t>
            </a:r>
          </a:p>
          <a:p>
            <a:r>
              <a:rPr lang="en-US" dirty="0"/>
              <a:t>Visual information</a:t>
            </a:r>
          </a:p>
          <a:p>
            <a:endParaRPr lang="en-US" sz="1200" dirty="0"/>
          </a:p>
          <a:p>
            <a:r>
              <a:rPr lang="en-US" dirty="0"/>
              <a:t>Explanation</a:t>
            </a:r>
          </a:p>
          <a:p>
            <a:r>
              <a:rPr lang="en-US" dirty="0"/>
              <a:t>Show me</a:t>
            </a:r>
          </a:p>
          <a:p>
            <a:r>
              <a:rPr lang="en-US" dirty="0"/>
              <a:t>Hands-on</a:t>
            </a:r>
          </a:p>
        </p:txBody>
      </p:sp>
    </p:spTree>
    <p:extLst>
      <p:ext uri="{BB962C8B-B14F-4D97-AF65-F5344CB8AC3E}">
        <p14:creationId xmlns:p14="http://schemas.microsoft.com/office/powerpoint/2010/main" val="418746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Preferences</a:t>
            </a:r>
            <a:endParaRPr lang="en-US" dirty="0"/>
          </a:p>
        </p:txBody>
      </p:sp>
      <p:sp>
        <p:nvSpPr>
          <p:cNvPr id="3" name="Content Placeholder 2"/>
          <p:cNvSpPr>
            <a:spLocks noGrp="1"/>
          </p:cNvSpPr>
          <p:nvPr>
            <p:ph idx="1"/>
          </p:nvPr>
        </p:nvSpPr>
        <p:spPr>
          <a:xfrm>
            <a:off x="685800" y="2057400"/>
            <a:ext cx="7772400" cy="3276600"/>
          </a:xfrm>
        </p:spPr>
        <p:txBody>
          <a:bodyPr/>
          <a:lstStyle/>
          <a:p>
            <a:r>
              <a:rPr lang="en-US" sz="3600" dirty="0" smtClean="0"/>
              <a:t>Learning something new</a:t>
            </a:r>
          </a:p>
          <a:p>
            <a:endParaRPr lang="en-US" sz="1200" dirty="0" smtClean="0"/>
          </a:p>
          <a:p>
            <a:r>
              <a:rPr lang="en-US" sz="3600" dirty="0" smtClean="0"/>
              <a:t>Receiving information</a:t>
            </a:r>
          </a:p>
          <a:p>
            <a:endParaRPr lang="en-US" sz="1200" dirty="0" smtClean="0"/>
          </a:p>
          <a:p>
            <a:r>
              <a:rPr lang="en-US" sz="3600" dirty="0" smtClean="0"/>
              <a:t>Processing information</a:t>
            </a:r>
            <a:endParaRPr lang="en-US" sz="3600" dirty="0"/>
          </a:p>
        </p:txBody>
      </p:sp>
    </p:spTree>
    <p:extLst>
      <p:ext uri="{BB962C8B-B14F-4D97-AF65-F5344CB8AC3E}">
        <p14:creationId xmlns:p14="http://schemas.microsoft.com/office/powerpoint/2010/main" val="1580971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685800" y="2133600"/>
            <a:ext cx="7696200" cy="38100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smtClean="0">
                <a:ln>
                  <a:noFill/>
                </a:ln>
                <a:solidFill>
                  <a:schemeClr val="bg1"/>
                </a:solidFill>
                <a:effectLst/>
                <a:latin typeface="Times" charset="0"/>
              </a:rPr>
              <a:t>Questions,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smtClean="0">
                <a:ln>
                  <a:noFill/>
                </a:ln>
                <a:solidFill>
                  <a:schemeClr val="bg1"/>
                </a:solidFill>
                <a:effectLst/>
                <a:latin typeface="Times" charset="0"/>
              </a:rPr>
              <a:t>Comments,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4200" b="0" i="0" u="none" strike="noStrike" cap="none" normalizeH="0" baseline="0" dirty="0" smtClean="0">
                <a:ln>
                  <a:noFill/>
                </a:ln>
                <a:solidFill>
                  <a:schemeClr val="bg1"/>
                </a:solidFill>
                <a:effectLst/>
                <a:latin typeface="Times" charset="0"/>
              </a:rPr>
              <a:t>and What Not</a:t>
            </a:r>
            <a:endParaRPr kumimoji="0" lang="en-US" sz="4200" b="0" i="0" u="none" strike="noStrike" cap="none" normalizeH="0" baseline="0" dirty="0">
              <a:ln>
                <a:noFill/>
              </a:ln>
              <a:solidFill>
                <a:schemeClr val="bg1"/>
              </a:solidFill>
              <a:effectLst/>
              <a:latin typeface="Times" charset="0"/>
            </a:endParaRPr>
          </a:p>
        </p:txBody>
      </p:sp>
    </p:spTree>
    <p:extLst>
      <p:ext uri="{BB962C8B-B14F-4D97-AF65-F5344CB8AC3E}">
        <p14:creationId xmlns:p14="http://schemas.microsoft.com/office/powerpoint/2010/main" val="138761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CD763E44-697F-4185-BE14-D7E3A0D76A28}"/>
              </a:ext>
            </a:extLst>
          </p:cNvPr>
          <p:cNvSpPr/>
          <p:nvPr/>
        </p:nvSpPr>
        <p:spPr bwMode="auto">
          <a:xfrm>
            <a:off x="914400" y="2438400"/>
            <a:ext cx="7315200" cy="37338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US" sz="4800" dirty="0" smtClean="0">
                <a:solidFill>
                  <a:schemeClr val="bg1"/>
                </a:solidFill>
              </a:rPr>
              <a:t>What </a:t>
            </a:r>
            <a:r>
              <a:rPr lang="en-US" sz="4800" dirty="0">
                <a:solidFill>
                  <a:schemeClr val="bg1"/>
                </a:solidFill>
              </a:rPr>
              <a:t>do you </a:t>
            </a:r>
          </a:p>
          <a:p>
            <a:pPr marL="0" marR="0" indent="0" algn="ctr" defTabSz="914400" rtl="0" eaLnBrk="0" fontAlgn="base" latinLnBrk="0" hangingPunct="0">
              <a:lnSpc>
                <a:spcPct val="100000"/>
              </a:lnSpc>
              <a:spcBef>
                <a:spcPct val="0"/>
              </a:spcBef>
              <a:spcAft>
                <a:spcPct val="0"/>
              </a:spcAft>
              <a:buClrTx/>
              <a:buSzTx/>
              <a:buFontTx/>
              <a:buNone/>
              <a:tabLst/>
            </a:pPr>
            <a:r>
              <a:rPr lang="en-US" sz="4800" dirty="0">
                <a:solidFill>
                  <a:schemeClr val="bg1"/>
                </a:solidFill>
              </a:rPr>
              <a:t>hope to learn today?</a:t>
            </a:r>
            <a:endParaRPr kumimoji="0" lang="en-US" sz="48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36049491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685800" y="2133600"/>
            <a:ext cx="7696200" cy="38100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4200" dirty="0" smtClean="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US" sz="4800" dirty="0" smtClean="0">
                <a:solidFill>
                  <a:schemeClr val="bg1"/>
                </a:solidFill>
              </a:rPr>
              <a:t>Personal Reflection</a:t>
            </a:r>
            <a:endParaRPr kumimoji="0" lang="en-US" sz="48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16994514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828800"/>
            <a:ext cx="7543800" cy="1828800"/>
          </a:xfrm>
        </p:spPr>
        <p:txBody>
          <a:bodyPr/>
          <a:lstStyle/>
          <a:p>
            <a:pPr eaLnBrk="1" hangingPunct="1">
              <a:defRPr/>
            </a:pPr>
            <a:r>
              <a:rPr lang="en-US" sz="3200" dirty="0"/>
              <a:t>Contact Information</a:t>
            </a:r>
            <a:br>
              <a:rPr lang="en-US" sz="3200" dirty="0"/>
            </a:br>
            <a:r>
              <a:rPr lang="en-US" altLang="en-US" sz="3200" dirty="0"/>
              <a:t>Betsy Moog Brooks,</a:t>
            </a:r>
            <a:br>
              <a:rPr lang="en-US" altLang="en-US" sz="3200" dirty="0"/>
            </a:br>
            <a:r>
              <a:rPr lang="en-US" altLang="en-US" sz="3200" dirty="0"/>
              <a:t>EdD, CED, LSLS Cert. </a:t>
            </a:r>
            <a:r>
              <a:rPr lang="en-US" altLang="en-US" sz="3200" dirty="0" err="1"/>
              <a:t>AVEd</a:t>
            </a:r>
            <a:r>
              <a:rPr lang="en-US" altLang="en-US" sz="3200" dirty="0"/>
              <a:t/>
            </a:r>
            <a:br>
              <a:rPr lang="en-US" altLang="en-US" sz="3200" dirty="0"/>
            </a:br>
            <a:endParaRPr lang="en-US" sz="3200" dirty="0"/>
          </a:p>
        </p:txBody>
      </p:sp>
      <p:sp>
        <p:nvSpPr>
          <p:cNvPr id="47106" name="Rectangle 3"/>
          <p:cNvSpPr>
            <a:spLocks noGrp="1" noChangeArrowheads="1"/>
          </p:cNvSpPr>
          <p:nvPr>
            <p:ph type="subTitle" idx="1"/>
          </p:nvPr>
        </p:nvSpPr>
        <p:spPr>
          <a:xfrm>
            <a:off x="152400" y="4267200"/>
            <a:ext cx="8610600" cy="2590800"/>
          </a:xfrm>
        </p:spPr>
        <p:txBody>
          <a:bodyPr/>
          <a:lstStyle/>
          <a:p>
            <a:pPr eaLnBrk="1" hangingPunct="1"/>
            <a:r>
              <a:rPr lang="en-US" altLang="en-US" dirty="0">
                <a:hlinkClick r:id="rId2"/>
              </a:rPr>
              <a:t>bbrooks@moogcenter.org</a:t>
            </a:r>
            <a:endParaRPr lang="en-US" altLang="en-US" dirty="0"/>
          </a:p>
          <a:p>
            <a:pPr eaLnBrk="1" hangingPunct="1"/>
            <a:r>
              <a:rPr lang="en-US" altLang="en-US" dirty="0"/>
              <a:t>314-692-7172</a:t>
            </a:r>
          </a:p>
          <a:p>
            <a:pPr eaLnBrk="1" hangingPunct="1"/>
            <a:r>
              <a:rPr lang="en-US" altLang="en-US" dirty="0"/>
              <a:t>www.moogcenter.org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E84C3F-354A-45D7-891D-EC5B686F6167}"/>
              </a:ext>
            </a:extLst>
          </p:cNvPr>
          <p:cNvSpPr>
            <a:spLocks noGrp="1"/>
          </p:cNvSpPr>
          <p:nvPr>
            <p:ph type="title"/>
          </p:nvPr>
        </p:nvSpPr>
        <p:spPr/>
        <p:txBody>
          <a:bodyPr/>
          <a:lstStyle/>
          <a:p>
            <a:r>
              <a:rPr lang="en-US" dirty="0"/>
              <a:t>Ideas and Concepts</a:t>
            </a:r>
          </a:p>
        </p:txBody>
      </p:sp>
      <p:sp>
        <p:nvSpPr>
          <p:cNvPr id="3" name="Content Placeholder 2">
            <a:extLst>
              <a:ext uri="{FF2B5EF4-FFF2-40B4-BE49-F238E27FC236}">
                <a16:creationId xmlns="" xmlns:a16="http://schemas.microsoft.com/office/drawing/2014/main" id="{595BEB47-BFED-4590-8F78-C24C56965914}"/>
              </a:ext>
            </a:extLst>
          </p:cNvPr>
          <p:cNvSpPr>
            <a:spLocks noGrp="1"/>
          </p:cNvSpPr>
          <p:nvPr>
            <p:ph idx="1"/>
          </p:nvPr>
        </p:nvSpPr>
        <p:spPr>
          <a:xfrm>
            <a:off x="685800" y="1828800"/>
            <a:ext cx="7772400" cy="5029200"/>
          </a:xfrm>
        </p:spPr>
        <p:txBody>
          <a:bodyPr/>
          <a:lstStyle/>
          <a:p>
            <a:r>
              <a:rPr lang="en-US" dirty="0"/>
              <a:t>Doctoral work 2016-2017</a:t>
            </a:r>
          </a:p>
          <a:p>
            <a:r>
              <a:rPr lang="en-US" dirty="0"/>
              <a:t>Information and comments provided by parents and grandparents who engage in parent support sessions</a:t>
            </a:r>
          </a:p>
          <a:p>
            <a:r>
              <a:rPr lang="en-US" dirty="0"/>
              <a:t>Information and comments provided by teachers who implement parent support </a:t>
            </a:r>
            <a:r>
              <a:rPr lang="en-US" dirty="0" smtClean="0"/>
              <a:t>sessions</a:t>
            </a:r>
          </a:p>
          <a:p>
            <a:r>
              <a:rPr lang="en-US" dirty="0" smtClean="0"/>
              <a:t>Webinar presented for Hearing First @hearing </a:t>
            </a:r>
            <a:r>
              <a:rPr lang="en-US" dirty="0" err="1" smtClean="0"/>
              <a:t>first.org</a:t>
            </a:r>
            <a:endParaRPr lang="en-US" dirty="0"/>
          </a:p>
        </p:txBody>
      </p:sp>
    </p:spTree>
    <p:extLst>
      <p:ext uri="{BB962C8B-B14F-4D97-AF65-F5344CB8AC3E}">
        <p14:creationId xmlns:p14="http://schemas.microsoft.com/office/powerpoint/2010/main" val="3676290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202B5E-29A0-432E-87F6-541546ED830B}"/>
              </a:ext>
            </a:extLst>
          </p:cNvPr>
          <p:cNvSpPr>
            <a:spLocks noGrp="1"/>
          </p:cNvSpPr>
          <p:nvPr>
            <p:ph type="title"/>
          </p:nvPr>
        </p:nvSpPr>
        <p:spPr/>
        <p:txBody>
          <a:bodyPr/>
          <a:lstStyle/>
          <a:p>
            <a:r>
              <a:rPr lang="en-US" dirty="0"/>
              <a:t>Background: My Perspective</a:t>
            </a:r>
          </a:p>
        </p:txBody>
      </p:sp>
      <p:sp>
        <p:nvSpPr>
          <p:cNvPr id="3" name="Content Placeholder 2">
            <a:extLst>
              <a:ext uri="{FF2B5EF4-FFF2-40B4-BE49-F238E27FC236}">
                <a16:creationId xmlns="" xmlns:a16="http://schemas.microsoft.com/office/drawing/2014/main" id="{EB7B60E1-D691-4E75-9CF3-92E3DDB0E409}"/>
              </a:ext>
            </a:extLst>
          </p:cNvPr>
          <p:cNvSpPr>
            <a:spLocks noGrp="1"/>
          </p:cNvSpPr>
          <p:nvPr>
            <p:ph idx="1"/>
          </p:nvPr>
        </p:nvSpPr>
        <p:spPr>
          <a:xfrm>
            <a:off x="685800" y="1981200"/>
            <a:ext cx="7772400" cy="4343400"/>
          </a:xfrm>
        </p:spPr>
        <p:txBody>
          <a:bodyPr/>
          <a:lstStyle/>
          <a:p>
            <a:r>
              <a:rPr lang="en-US" dirty="0"/>
              <a:t>More than 30 years working with families</a:t>
            </a:r>
          </a:p>
          <a:p>
            <a:endParaRPr lang="en-US" sz="1200" dirty="0"/>
          </a:p>
          <a:p>
            <a:r>
              <a:rPr lang="en-US" dirty="0"/>
              <a:t>Provide direct child service currently</a:t>
            </a:r>
          </a:p>
          <a:p>
            <a:endParaRPr lang="en-US" sz="1200" dirty="0"/>
          </a:p>
          <a:p>
            <a:r>
              <a:rPr lang="en-US" dirty="0"/>
              <a:t>Work with families currently</a:t>
            </a:r>
          </a:p>
          <a:p>
            <a:endParaRPr lang="en-US" sz="1200" dirty="0"/>
          </a:p>
          <a:p>
            <a:r>
              <a:rPr lang="en-US" dirty="0"/>
              <a:t>Doctoral studies</a:t>
            </a:r>
          </a:p>
          <a:p>
            <a:endParaRPr lang="en-US" sz="1200" dirty="0"/>
          </a:p>
          <a:p>
            <a:r>
              <a:rPr lang="en-US" dirty="0"/>
              <a:t>Focus of dissertation</a:t>
            </a:r>
          </a:p>
          <a:p>
            <a:endParaRPr lang="en-US" dirty="0"/>
          </a:p>
        </p:txBody>
      </p:sp>
    </p:spTree>
    <p:extLst>
      <p:ext uri="{BB962C8B-B14F-4D97-AF65-F5344CB8AC3E}">
        <p14:creationId xmlns:p14="http://schemas.microsoft.com/office/powerpoint/2010/main" val="4184964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pPr eaLnBrk="1" hangingPunct="1">
              <a:defRPr/>
            </a:pPr>
            <a:r>
              <a:rPr lang="en-US" dirty="0"/>
              <a:t>Background: Research</a:t>
            </a:r>
          </a:p>
        </p:txBody>
      </p:sp>
      <p:sp>
        <p:nvSpPr>
          <p:cNvPr id="22530" name="Content Placeholder 2"/>
          <p:cNvSpPr>
            <a:spLocks noGrp="1"/>
          </p:cNvSpPr>
          <p:nvPr>
            <p:ph idx="1"/>
          </p:nvPr>
        </p:nvSpPr>
        <p:spPr>
          <a:xfrm>
            <a:off x="685800" y="1600200"/>
            <a:ext cx="7772400" cy="5257800"/>
          </a:xfrm>
        </p:spPr>
        <p:txBody>
          <a:bodyPr/>
          <a:lstStyle/>
          <a:p>
            <a:pPr eaLnBrk="1" hangingPunct="1"/>
            <a:r>
              <a:rPr lang="en-US" altLang="en-US" dirty="0"/>
              <a:t>Coaching</a:t>
            </a:r>
          </a:p>
          <a:p>
            <a:pPr lvl="1" eaLnBrk="1" hangingPunct="1"/>
            <a:r>
              <a:rPr lang="en-US" altLang="en-US" dirty="0"/>
              <a:t>Research literature describes the increase of parental engagement when real-time embedded coaching is applied during parent-child activities </a:t>
            </a:r>
          </a:p>
          <a:p>
            <a:pPr lvl="1" eaLnBrk="1" hangingPunct="1"/>
            <a:r>
              <a:rPr lang="en-US" altLang="en-US" dirty="0"/>
              <a:t>Research literature describes the increase of child learning and development when parents engage with their children</a:t>
            </a:r>
          </a:p>
          <a:p>
            <a:pPr eaLnBrk="1" hangingPunct="1"/>
            <a:r>
              <a:rPr lang="en-US" altLang="en-US" dirty="0"/>
              <a:t>Rush and Shelden</a:t>
            </a:r>
          </a:p>
          <a:p>
            <a:pPr lvl="1" eaLnBrk="1" hangingPunct="1"/>
            <a:r>
              <a:rPr lang="en-US" altLang="en-US" sz="2600" dirty="0"/>
              <a:t>5 components to </a:t>
            </a:r>
            <a:r>
              <a:rPr lang="en-US" altLang="en-US" sz="2600" dirty="0" smtClean="0"/>
              <a:t>coaching</a:t>
            </a:r>
            <a:endParaRPr lang="en-US" altLang="en-U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 xmlns:a16="http://schemas.microsoft.com/office/drawing/2014/main" id="{CD763E44-697F-4185-BE14-D7E3A0D76A28}"/>
              </a:ext>
            </a:extLst>
          </p:cNvPr>
          <p:cNvSpPr/>
          <p:nvPr/>
        </p:nvSpPr>
        <p:spPr bwMode="auto">
          <a:xfrm>
            <a:off x="838200" y="2286000"/>
            <a:ext cx="7315200" cy="39624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800" dirty="0">
                <a:solidFill>
                  <a:schemeClr val="bg1"/>
                </a:solidFill>
              </a:rPr>
              <a:t>The</a:t>
            </a:r>
          </a:p>
          <a:p>
            <a:pPr marL="0" marR="0" indent="0" algn="ctr" defTabSz="914400" rtl="0" eaLnBrk="0" fontAlgn="base" latinLnBrk="0" hangingPunct="0">
              <a:lnSpc>
                <a:spcPct val="100000"/>
              </a:lnSpc>
              <a:spcBef>
                <a:spcPct val="0"/>
              </a:spcBef>
              <a:spcAft>
                <a:spcPct val="0"/>
              </a:spcAft>
              <a:buClrTx/>
              <a:buSzTx/>
              <a:buFontTx/>
              <a:buNone/>
              <a:tabLst/>
            </a:pPr>
            <a:r>
              <a:rPr lang="en-US" sz="4800" dirty="0">
                <a:solidFill>
                  <a:schemeClr val="bg1"/>
                </a:solidFill>
              </a:rPr>
              <a:t>Early Intervention Session</a:t>
            </a:r>
            <a:endParaRPr kumimoji="0" lang="en-US" sz="48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966105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28600"/>
            <a:ext cx="8229600" cy="914400"/>
          </a:xfrm>
        </p:spPr>
        <p:txBody>
          <a:bodyPr anchor="t"/>
          <a:lstStyle/>
          <a:p>
            <a:pPr>
              <a:defRPr/>
            </a:pPr>
            <a:r>
              <a:rPr lang="en-US" dirty="0">
                <a:ea typeface="Comic Sans MS" charset="0"/>
                <a:cs typeface="Comic Sans MS" charset="0"/>
              </a:rPr>
              <a:t>Goal of Coaching</a:t>
            </a:r>
          </a:p>
        </p:txBody>
      </p:sp>
      <p:sp>
        <p:nvSpPr>
          <p:cNvPr id="50178" name="Content Placeholder 2"/>
          <p:cNvSpPr>
            <a:spLocks noGrp="1"/>
          </p:cNvSpPr>
          <p:nvPr>
            <p:ph idx="1"/>
          </p:nvPr>
        </p:nvSpPr>
        <p:spPr>
          <a:xfrm>
            <a:off x="762000" y="1828800"/>
            <a:ext cx="8229600" cy="4800600"/>
          </a:xfrm>
        </p:spPr>
        <p:txBody>
          <a:bodyPr/>
          <a:lstStyle/>
          <a:p>
            <a:pPr eaLnBrk="1" hangingPunct="1"/>
            <a:r>
              <a:rPr lang="en-US" altLang="en-US">
                <a:ea typeface="Comic Sans MS" charset="0"/>
                <a:cs typeface="Comic Sans MS" charset="0"/>
              </a:rPr>
              <a:t>To identify the skills and capabilities               that are within the person </a:t>
            </a:r>
          </a:p>
          <a:p>
            <a:pPr eaLnBrk="1" hangingPunct="1"/>
            <a:endParaRPr lang="en-US" altLang="en-US" sz="1200">
              <a:ea typeface="Comic Sans MS" charset="0"/>
              <a:cs typeface="Comic Sans MS" charset="0"/>
            </a:endParaRPr>
          </a:p>
          <a:p>
            <a:pPr eaLnBrk="1" hangingPunct="1"/>
            <a:r>
              <a:rPr lang="en-US" altLang="en-US">
                <a:ea typeface="Comic Sans MS" charset="0"/>
                <a:cs typeface="Comic Sans MS" charset="0"/>
              </a:rPr>
              <a:t>To develop those skills in order                          to enable parents to use those skills                  to the best of their ability </a:t>
            </a:r>
          </a:p>
          <a:p>
            <a:pPr eaLnBrk="1" hangingPunct="1"/>
            <a:endParaRPr lang="en-US" altLang="en-US" sz="1200">
              <a:ea typeface="Comic Sans MS" charset="0"/>
              <a:cs typeface="Comic Sans MS" charset="0"/>
            </a:endParaRPr>
          </a:p>
          <a:p>
            <a:pPr eaLnBrk="1" hangingPunct="1"/>
            <a:r>
              <a:rPr lang="en-US" altLang="en-US">
                <a:ea typeface="Comic Sans MS" charset="0"/>
                <a:cs typeface="Comic Sans MS" charset="0"/>
              </a:rPr>
              <a:t>To increase the independence within the individual, therefore reducing the parent’s reliance on professionals to teach their child</a:t>
            </a:r>
          </a:p>
        </p:txBody>
      </p:sp>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Macsty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acstyle">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Times" charset="0"/>
          </a:defRPr>
        </a:defPPr>
      </a:lstStyle>
    </a:lnDef>
  </a:objectDefaults>
  <a:extraClrSchemeLst>
    <a:extraClrScheme>
      <a:clrScheme name="Macstyle 1">
        <a:dk1>
          <a:srgbClr val="000000"/>
        </a:dk1>
        <a:lt1>
          <a:srgbClr val="EEEEEE"/>
        </a:lt1>
        <a:dk2>
          <a:srgbClr val="FF7518"/>
        </a:dk2>
        <a:lt2>
          <a:srgbClr val="808080"/>
        </a:lt2>
        <a:accent1>
          <a:srgbClr val="AAAAAA"/>
        </a:accent1>
        <a:accent2>
          <a:srgbClr val="5918BB"/>
        </a:accent2>
        <a:accent3>
          <a:srgbClr val="F5F5F5"/>
        </a:accent3>
        <a:accent4>
          <a:srgbClr val="000000"/>
        </a:accent4>
        <a:accent5>
          <a:srgbClr val="D2D2D2"/>
        </a:accent5>
        <a:accent6>
          <a:srgbClr val="5015A9"/>
        </a:accent6>
        <a:hlink>
          <a:srgbClr val="FF9456"/>
        </a:hlink>
        <a:folHlink>
          <a:srgbClr val="555555"/>
        </a:folHlink>
      </a:clrScheme>
      <a:clrMap bg1="lt1" tx1="dk1" bg2="lt2" tx2="dk2" accent1="accent1" accent2="accent2" accent3="accent3" accent4="accent4" accent5="accent5" accent6="accent6" hlink="hlink" folHlink="folHlink"/>
    </a:extraClrScheme>
    <a:extraClrScheme>
      <a:clrScheme name="Macstyle 2">
        <a:dk1>
          <a:srgbClr val="000000"/>
        </a:dk1>
        <a:lt1>
          <a:srgbClr val="EEEEEE"/>
        </a:lt1>
        <a:dk2>
          <a:srgbClr val="5DBACA"/>
        </a:dk2>
        <a:lt2>
          <a:srgbClr val="808080"/>
        </a:lt2>
        <a:accent1>
          <a:srgbClr val="AAAAAA"/>
        </a:accent1>
        <a:accent2>
          <a:srgbClr val="5918BB"/>
        </a:accent2>
        <a:accent3>
          <a:srgbClr val="F5F5F5"/>
        </a:accent3>
        <a:accent4>
          <a:srgbClr val="000000"/>
        </a:accent4>
        <a:accent5>
          <a:srgbClr val="D2D2D2"/>
        </a:accent5>
        <a:accent6>
          <a:srgbClr val="5015A9"/>
        </a:accent6>
        <a:hlink>
          <a:srgbClr val="5DBACA"/>
        </a:hlink>
        <a:folHlink>
          <a:srgbClr val="555555"/>
        </a:folHlink>
      </a:clrScheme>
      <a:clrMap bg1="lt1" tx1="dk1" bg2="lt2" tx2="dk2" accent1="accent1" accent2="accent2" accent3="accent3" accent4="accent4" accent5="accent5" accent6="accent6" hlink="hlink" folHlink="folHlink"/>
    </a:extraClrScheme>
    <a:extraClrScheme>
      <a:clrScheme name="Macstyle 3">
        <a:dk1>
          <a:srgbClr val="000000"/>
        </a:dk1>
        <a:lt1>
          <a:srgbClr val="EEEEEE"/>
        </a:lt1>
        <a:dk2>
          <a:srgbClr val="DA456B"/>
        </a:dk2>
        <a:lt2>
          <a:srgbClr val="808080"/>
        </a:lt2>
        <a:accent1>
          <a:srgbClr val="AAAAAA"/>
        </a:accent1>
        <a:accent2>
          <a:srgbClr val="5918BB"/>
        </a:accent2>
        <a:accent3>
          <a:srgbClr val="F5F5F5"/>
        </a:accent3>
        <a:accent4>
          <a:srgbClr val="000000"/>
        </a:accent4>
        <a:accent5>
          <a:srgbClr val="D2D2D2"/>
        </a:accent5>
        <a:accent6>
          <a:srgbClr val="5015A9"/>
        </a:accent6>
        <a:hlink>
          <a:srgbClr val="DA456B"/>
        </a:hlink>
        <a:folHlink>
          <a:srgbClr val="555555"/>
        </a:folHlink>
      </a:clrScheme>
      <a:clrMap bg1="lt1" tx1="dk1" bg2="lt2" tx2="dk2" accent1="accent1" accent2="accent2" accent3="accent3" accent4="accent4" accent5="accent5" accent6="accent6" hlink="hlink" folHlink="folHlink"/>
    </a:extraClrScheme>
    <a:extraClrScheme>
      <a:clrScheme name="Macstyle 4">
        <a:dk1>
          <a:srgbClr val="000000"/>
        </a:dk1>
        <a:lt1>
          <a:srgbClr val="EEEEEE"/>
        </a:lt1>
        <a:dk2>
          <a:srgbClr val="6C18B0"/>
        </a:dk2>
        <a:lt2>
          <a:srgbClr val="808080"/>
        </a:lt2>
        <a:accent1>
          <a:srgbClr val="AAAAAA"/>
        </a:accent1>
        <a:accent2>
          <a:srgbClr val="5918BB"/>
        </a:accent2>
        <a:accent3>
          <a:srgbClr val="F5F5F5"/>
        </a:accent3>
        <a:accent4>
          <a:srgbClr val="000000"/>
        </a:accent4>
        <a:accent5>
          <a:srgbClr val="D2D2D2"/>
        </a:accent5>
        <a:accent6>
          <a:srgbClr val="5015A9"/>
        </a:accent6>
        <a:hlink>
          <a:srgbClr val="DA456B"/>
        </a:hlink>
        <a:folHlink>
          <a:srgbClr val="555555"/>
        </a:folHlink>
      </a:clrScheme>
      <a:clrMap bg1="lt1" tx1="dk1" bg2="lt2" tx2="dk2" accent1="accent1" accent2="accent2" accent3="accent3" accent4="accent4" accent5="accent5" accent6="accent6" hlink="hlink" folHlink="folHlink"/>
    </a:extraClrScheme>
    <a:extraClrScheme>
      <a:clrScheme name="Macstyle 5">
        <a:dk1>
          <a:srgbClr val="000000"/>
        </a:dk1>
        <a:lt1>
          <a:srgbClr val="EEEEEE"/>
        </a:lt1>
        <a:dk2>
          <a:srgbClr val="2F8B20"/>
        </a:dk2>
        <a:lt2>
          <a:srgbClr val="808080"/>
        </a:lt2>
        <a:accent1>
          <a:srgbClr val="AAAAAA"/>
        </a:accent1>
        <a:accent2>
          <a:srgbClr val="5918BB"/>
        </a:accent2>
        <a:accent3>
          <a:srgbClr val="F5F5F5"/>
        </a:accent3>
        <a:accent4>
          <a:srgbClr val="000000"/>
        </a:accent4>
        <a:accent5>
          <a:srgbClr val="D2D2D2"/>
        </a:accent5>
        <a:accent6>
          <a:srgbClr val="5015A9"/>
        </a:accent6>
        <a:hlink>
          <a:srgbClr val="5DA31E"/>
        </a:hlink>
        <a:folHlink>
          <a:srgbClr val="555555"/>
        </a:folHlink>
      </a:clrScheme>
      <a:clrMap bg1="lt1" tx1="dk1" bg2="lt2" tx2="dk2" accent1="accent1" accent2="accent2" accent3="accent3" accent4="accent4" accent5="accent5" accent6="accent6" hlink="hlink" folHlink="folHlink"/>
    </a:extraClrScheme>
    <a:extraClrScheme>
      <a:clrScheme name="Macstyle 6">
        <a:dk1>
          <a:srgbClr val="000000"/>
        </a:dk1>
        <a:lt1>
          <a:srgbClr val="EEEEEE"/>
        </a:lt1>
        <a:dk2>
          <a:srgbClr val="777777"/>
        </a:dk2>
        <a:lt2>
          <a:srgbClr val="808080"/>
        </a:lt2>
        <a:accent1>
          <a:srgbClr val="AAAAAA"/>
        </a:accent1>
        <a:accent2>
          <a:srgbClr val="5918BB"/>
        </a:accent2>
        <a:accent3>
          <a:srgbClr val="F5F5F5"/>
        </a:accent3>
        <a:accent4>
          <a:srgbClr val="000000"/>
        </a:accent4>
        <a:accent5>
          <a:srgbClr val="D2D2D2"/>
        </a:accent5>
        <a:accent6>
          <a:srgbClr val="5015A9"/>
        </a:accent6>
        <a:hlink>
          <a:srgbClr val="777777"/>
        </a:hlink>
        <a:folHlink>
          <a:srgbClr val="555555"/>
        </a:folHlink>
      </a:clrScheme>
      <a:clrMap bg1="lt1" tx1="dk1" bg2="lt2" tx2="dk2" accent1="accent1" accent2="accent2" accent3="accent3" accent4="accent4" accent5="accent5" accent6="accent6" hlink="hlink" folHlink="folHlink"/>
    </a:extraClrScheme>
    <a:extraClrScheme>
      <a:clrScheme name="Macstyle 7">
        <a:dk1>
          <a:srgbClr val="000000"/>
        </a:dk1>
        <a:lt1>
          <a:srgbClr val="EEEEEE"/>
        </a:lt1>
        <a:dk2>
          <a:srgbClr val="5B87F2"/>
        </a:dk2>
        <a:lt2>
          <a:srgbClr val="808080"/>
        </a:lt2>
        <a:accent1>
          <a:srgbClr val="AAAAAA"/>
        </a:accent1>
        <a:accent2>
          <a:srgbClr val="5918BB"/>
        </a:accent2>
        <a:accent3>
          <a:srgbClr val="F5F5F5"/>
        </a:accent3>
        <a:accent4>
          <a:srgbClr val="000000"/>
        </a:accent4>
        <a:accent5>
          <a:srgbClr val="D2D2D2"/>
        </a:accent5>
        <a:accent6>
          <a:srgbClr val="5015A9"/>
        </a:accent6>
        <a:hlink>
          <a:srgbClr val="5B87F2"/>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X:Templates:Presentations:Designs:Macstyle</Template>
  <TotalTime>2130</TotalTime>
  <Words>4449</Words>
  <Application>Microsoft Office PowerPoint</Application>
  <PresentationFormat>On-screen Show (4:3)</PresentationFormat>
  <Paragraphs>656</Paragraphs>
  <Slides>41</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Comic Sans MS</vt:lpstr>
      <vt:lpstr>Times</vt:lpstr>
      <vt:lpstr>Times New Roman</vt:lpstr>
      <vt:lpstr>Wingdings</vt:lpstr>
      <vt:lpstr>Macstyle</vt:lpstr>
      <vt:lpstr>Strategies for Engaging Parents  in Early Intervention Sessions</vt:lpstr>
      <vt:lpstr>Learning Objectives</vt:lpstr>
      <vt:lpstr>Getting to Know Each Other</vt:lpstr>
      <vt:lpstr>PowerPoint Presentation</vt:lpstr>
      <vt:lpstr>Ideas and Concepts</vt:lpstr>
      <vt:lpstr>Background: My Perspective</vt:lpstr>
      <vt:lpstr>Background: Research</vt:lpstr>
      <vt:lpstr>PowerPoint Presentation</vt:lpstr>
      <vt:lpstr>Goal of Coaching</vt:lpstr>
      <vt:lpstr>Adult Learners Learn Best When:</vt:lpstr>
      <vt:lpstr>Components  of a Coaching Session</vt:lpstr>
      <vt:lpstr>Joint Planning</vt:lpstr>
      <vt:lpstr>Real-time Embedded Coaching </vt:lpstr>
      <vt:lpstr>Real-Time Embedded Coaching  </vt:lpstr>
      <vt:lpstr>Using Reflection </vt:lpstr>
      <vt:lpstr>Ending the Session</vt:lpstr>
      <vt:lpstr>PowerPoint Presentation</vt:lpstr>
      <vt:lpstr>PowerPoint Presentation</vt:lpstr>
      <vt:lpstr>PowerPoint Presentation</vt:lpstr>
      <vt:lpstr>PowerPoint Presentation</vt:lpstr>
      <vt:lpstr>Caregiver Responses</vt:lpstr>
      <vt:lpstr>Caregiver Quotes: Establishing a Relationship</vt:lpstr>
      <vt:lpstr>Caregiver Quotes: Building Mutual Respect</vt:lpstr>
      <vt:lpstr>Caregiver Quotes:  Building Mutual Respect</vt:lpstr>
      <vt:lpstr>Caregiver Quotes: Being Non-Judgmental</vt:lpstr>
      <vt:lpstr>Caregiver Quotes: Feeling Supported</vt:lpstr>
      <vt:lpstr>Teacher Participants</vt:lpstr>
      <vt:lpstr>Teacher Participants</vt:lpstr>
      <vt:lpstr>Teacher Quotes:  Changes to Implementation</vt:lpstr>
      <vt:lpstr>Teacher Quotes:  Changes to Implementation</vt:lpstr>
      <vt:lpstr>Teacher Quotes:  Changes to Implementation</vt:lpstr>
      <vt:lpstr>Teacher Quotes:  Teachers as Experts</vt:lpstr>
      <vt:lpstr>Teacher Quotes:  Being Non-Judgmental</vt:lpstr>
      <vt:lpstr>Teacher Quotes:  Teaching Adults</vt:lpstr>
      <vt:lpstr>PowerPoint Presentation</vt:lpstr>
      <vt:lpstr>PowerPoint Presentation</vt:lpstr>
      <vt:lpstr> Communicating with Parents </vt:lpstr>
      <vt:lpstr>Personal Preferences</vt:lpstr>
      <vt:lpstr>PowerPoint Presentation</vt:lpstr>
      <vt:lpstr>PowerPoint Presentation</vt:lpstr>
      <vt:lpstr>Contact Information Betsy Moog Brooks, EdD, CED, LSLS Cert. AVEd </vt:lpstr>
    </vt:vector>
  </TitlesOfParts>
  <Company>뿿</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2004:   What You Need to Know</dc:title>
  <dc:creator>Micheal Brooks</dc:creator>
  <cp:lastModifiedBy>Admin</cp:lastModifiedBy>
  <cp:revision>143</cp:revision>
  <dcterms:created xsi:type="dcterms:W3CDTF">2006-03-06T03:47:50Z</dcterms:created>
  <dcterms:modified xsi:type="dcterms:W3CDTF">2019-03-03T17:18:31Z</dcterms:modified>
</cp:coreProperties>
</file>